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
  </p:notesMasterIdLst>
  <p:sldIdLst>
    <p:sldId id="256" r:id="rId2"/>
  </p:sldIdLst>
  <p:sldSz cx="32918400" cy="21945600"/>
  <p:notesSz cx="7004050" cy="9290050"/>
  <p:embeddedFontLst>
    <p:embeddedFont>
      <p:font typeface="Calibri" panose="020F0502020204030204" pitchFamily="34" charset="0"/>
      <p:regular r:id="rId4"/>
      <p:bold r:id="rId5"/>
      <p:italic r:id="rId6"/>
      <p:boldItalic r:id="rId7"/>
    </p:embeddedFont>
    <p:embeddedFont>
      <p:font typeface="Lato" panose="020F0502020204030203" pitchFamily="34" charset="77"/>
      <p:regular r:id="rId8"/>
      <p:bold r:id="rId9"/>
      <p:italic r:id="rId10"/>
      <p:boldItalic r:id="rId11"/>
    </p:embeddedFont>
    <p:embeddedFont>
      <p:font typeface="Pinyon Script" panose="020105010801010D0002"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000000"/>
          </p15:clr>
        </p15:guide>
        <p15:guide id="2" pos="10368">
          <p15:clr>
            <a:srgbClr val="000000"/>
          </p15:clr>
        </p15:guide>
      </p15:sldGuideLst>
    </p:ext>
    <p:ext uri="{2D200454-40CA-4A62-9FC3-DE9A4176ACB9}">
      <p15:notesGuideLst xmlns:p15="http://schemas.microsoft.com/office/powerpoint/2012/main">
        <p15:guide id="1" orient="horz" pos="2926">
          <p15:clr>
            <a:srgbClr val="000000"/>
          </p15:clr>
        </p15:guide>
        <p15:guide id="2" pos="220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03" autoAdjust="0"/>
    <p:restoredTop sz="89921" autoAdjust="0"/>
  </p:normalViewPr>
  <p:slideViewPr>
    <p:cSldViewPr snapToGrid="0">
      <p:cViewPr varScale="1">
        <p:scale>
          <a:sx n="36" d="100"/>
          <a:sy n="36" d="100"/>
        </p:scale>
        <p:origin x="2136" y="280"/>
      </p:cViewPr>
      <p:guideLst>
        <p:guide orient="horz" pos="6912"/>
        <p:guide pos="103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7575" y="696750"/>
            <a:ext cx="4669600" cy="348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0400" y="4412750"/>
            <a:ext cx="5603225" cy="41805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47839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700400" y="4412750"/>
            <a:ext cx="5603225" cy="41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Times New Roman"/>
              <a:ea typeface="Times New Roman"/>
              <a:cs typeface="Times New Roman"/>
              <a:sym typeface="Times New Roman"/>
            </a:endParaRPr>
          </a:p>
        </p:txBody>
      </p:sp>
      <p:sp>
        <p:nvSpPr>
          <p:cNvPr id="29" name="Google Shape;29;p1:notes"/>
          <p:cNvSpPr>
            <a:spLocks noGrp="1" noRot="1" noChangeAspect="1"/>
          </p:cNvSpPr>
          <p:nvPr>
            <p:ph type="sldImg" idx="2"/>
          </p:nvPr>
        </p:nvSpPr>
        <p:spPr>
          <a:xfrm>
            <a:off x="890588" y="696913"/>
            <a:ext cx="522287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p:nvPr/>
        </p:nvSpPr>
        <p:spPr>
          <a:xfrm>
            <a:off x="32369759" y="0"/>
            <a:ext cx="548640" cy="21945600"/>
          </a:xfrm>
          <a:prstGeom prst="rect">
            <a:avLst/>
          </a:prstGeom>
          <a:solidFill>
            <a:srgbClr val="D6E3BC"/>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3" name="Google Shape;13;p2"/>
          <p:cNvSpPr/>
          <p:nvPr/>
        </p:nvSpPr>
        <p:spPr>
          <a:xfrm>
            <a:off x="-2" y="0"/>
            <a:ext cx="548640" cy="21945600"/>
          </a:xfrm>
          <a:prstGeom prst="rect">
            <a:avLst/>
          </a:prstGeom>
          <a:solidFill>
            <a:srgbClr val="D6E3BC"/>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4" name="Google Shape;14;p2"/>
          <p:cNvSpPr/>
          <p:nvPr/>
        </p:nvSpPr>
        <p:spPr>
          <a:xfrm>
            <a:off x="0" y="0"/>
            <a:ext cx="32918401" cy="2743200"/>
          </a:xfrm>
          <a:prstGeom prst="rect">
            <a:avLst/>
          </a:prstGeom>
          <a:solidFill>
            <a:srgbClr val="366092"/>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5" name="Google Shape;15;p2"/>
          <p:cNvSpPr/>
          <p:nvPr/>
        </p:nvSpPr>
        <p:spPr>
          <a:xfrm>
            <a:off x="0" y="19202400"/>
            <a:ext cx="32918401" cy="2743200"/>
          </a:xfrm>
          <a:prstGeom prst="rect">
            <a:avLst/>
          </a:prstGeom>
          <a:solidFill>
            <a:srgbClr val="B7CCE4"/>
          </a:solidFill>
          <a:ln>
            <a:noFill/>
          </a:ln>
        </p:spPr>
        <p:txBody>
          <a:bodyPr spcFirstLastPara="1" wrap="square" lIns="48950" tIns="24475" rIns="48950" bIns="24475" anchor="ctr" anchorCtr="0">
            <a:noAutofit/>
          </a:bodyPr>
          <a:lstStyle/>
          <a:p>
            <a:pPr marL="0" marR="0" lvl="0" indent="0" algn="ctr" rtl="0">
              <a:spcBef>
                <a:spcPts val="0"/>
              </a:spcBef>
              <a:spcAft>
                <a:spcPts val="0"/>
              </a:spcAft>
              <a:buNone/>
            </a:pPr>
            <a:endParaRPr sz="4600" b="0" i="0" u="none" strike="noStrike" cap="none">
              <a:solidFill>
                <a:schemeClr val="lt1"/>
              </a:solidFill>
              <a:latin typeface="Calibri"/>
              <a:ea typeface="Calibri"/>
              <a:cs typeface="Calibri"/>
              <a:sym typeface="Calibri"/>
            </a:endParaRPr>
          </a:p>
        </p:txBody>
      </p:sp>
      <p:sp>
        <p:nvSpPr>
          <p:cNvPr id="16" name="Google Shape;16;p2"/>
          <p:cNvSpPr/>
          <p:nvPr/>
        </p:nvSpPr>
        <p:spPr>
          <a:xfrm>
            <a:off x="-7680960" y="0"/>
            <a:ext cx="7132320" cy="21945600"/>
          </a:xfrm>
          <a:prstGeom prst="rect">
            <a:avLst/>
          </a:prstGeom>
          <a:solidFill>
            <a:srgbClr val="D8D8D8"/>
          </a:solidFill>
          <a:ln>
            <a:noFill/>
          </a:ln>
        </p:spPr>
        <p:txBody>
          <a:bodyPr spcFirstLastPara="1" wrap="square" lIns="122425" tIns="122425" rIns="122425" bIns="122425" anchor="t" anchorCtr="0">
            <a:noAutofit/>
          </a:bodyPr>
          <a:lstStyle/>
          <a:p>
            <a:pPr marL="0" marR="0" lvl="0" indent="0" algn="l" rtl="0">
              <a:spcBef>
                <a:spcPts val="0"/>
              </a:spcBef>
              <a:spcAft>
                <a:spcPts val="0"/>
              </a:spcAft>
              <a:buNone/>
            </a:pPr>
            <a:r>
              <a:rPr lang="en-US" sz="4700" b="0" i="0" u="none" strike="noStrike" cap="none">
                <a:solidFill>
                  <a:srgbClr val="7F7F7F"/>
                </a:solidFill>
                <a:latin typeface="Calibri"/>
                <a:ea typeface="Calibri"/>
                <a:cs typeface="Calibri"/>
                <a:sym typeface="Calibri"/>
              </a:rPr>
              <a:t>Poster Print Size:</a:t>
            </a:r>
            <a:endParaRPr sz="47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This poster template is 24” high by 36” wide. It can be used to print any poster with a 2:3 aspect ratio including 36x54 and 48x72.</a:t>
            </a:r>
            <a:endParaRPr/>
          </a:p>
          <a:p>
            <a:pPr marL="0" marR="0" lvl="0" indent="0" algn="l" rtl="0">
              <a:spcBef>
                <a:spcPts val="1286"/>
              </a:spcBef>
              <a:spcAft>
                <a:spcPts val="0"/>
              </a:spcAft>
              <a:buNone/>
            </a:pPr>
            <a:r>
              <a:rPr lang="en-US" sz="4700" b="0" i="0" u="none" strike="noStrike" cap="none">
                <a:solidFill>
                  <a:srgbClr val="7F7F7F"/>
                </a:solidFill>
                <a:latin typeface="Calibri"/>
                <a:ea typeface="Calibri"/>
                <a:cs typeface="Calibri"/>
                <a:sym typeface="Calibri"/>
              </a:rPr>
              <a:t>Placeholders:</a:t>
            </a:r>
            <a:endParaRPr sz="47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marL="0" marR="0" lvl="0" indent="0" algn="l" rtl="0">
              <a:spcBef>
                <a:spcPts val="1286"/>
              </a:spcBef>
              <a:spcAft>
                <a:spcPts val="0"/>
              </a:spcAft>
              <a:buNone/>
            </a:pPr>
            <a:r>
              <a:rPr lang="en-US" sz="4700" b="0" i="0" u="none" strike="noStrike" cap="none">
                <a:solidFill>
                  <a:srgbClr val="7F7F7F"/>
                </a:solidFill>
                <a:latin typeface="Calibri"/>
                <a:ea typeface="Calibri"/>
                <a:cs typeface="Calibri"/>
                <a:sym typeface="Calibri"/>
              </a:rPr>
              <a:t>Image Quality:</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You can place digital photos or logo art in your poster file by selecting the </a:t>
            </a:r>
            <a:r>
              <a:rPr lang="en-US" sz="3300" b="1" i="0" u="none" strike="noStrike" cap="none">
                <a:solidFill>
                  <a:srgbClr val="7F7F7F"/>
                </a:solidFill>
                <a:latin typeface="Calibri"/>
                <a:ea typeface="Calibri"/>
                <a:cs typeface="Calibri"/>
                <a:sym typeface="Calibri"/>
              </a:rPr>
              <a:t>Insert, Picture</a:t>
            </a:r>
            <a:r>
              <a:rPr lang="en-US" sz="3300" b="0" i="0" u="none" strike="noStrike" cap="none">
                <a:solidFill>
                  <a:srgbClr val="7F7F7F"/>
                </a:solidFill>
                <a:latin typeface="Calibri"/>
                <a:ea typeface="Calibri"/>
                <a:cs typeface="Calibri"/>
                <a:sym typeface="Calibri"/>
              </a:rPr>
              <a:t> command, or by using standard copy &amp; paste. For best results, all graphic elements should be at least </a:t>
            </a:r>
            <a:r>
              <a:rPr lang="en-US" sz="3300" b="1" i="0" u="none" strike="noStrike" cap="none">
                <a:solidFill>
                  <a:srgbClr val="7F7F7F"/>
                </a:solidFill>
                <a:latin typeface="Calibri"/>
                <a:ea typeface="Calibri"/>
                <a:cs typeface="Calibri"/>
                <a:sym typeface="Calibri"/>
              </a:rPr>
              <a:t>150-200 pixels per inch in their final printed size</a:t>
            </a:r>
            <a:r>
              <a:rPr lang="en-US" sz="3300" b="0" i="0" u="none" strike="noStrike" cap="none">
                <a:solidFill>
                  <a:srgbClr val="7F7F7F"/>
                </a:solidFill>
                <a:latin typeface="Calibri"/>
                <a:ea typeface="Calibri"/>
                <a:cs typeface="Calibri"/>
                <a:sym typeface="Calibri"/>
              </a:rPr>
              <a:t>. For instance, a 1600 x 1200 pixel photo will usually look fine up to 8“-10” wide on your printed poster.</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a:p>
          <a:p>
            <a:pPr marL="0" marR="0" lvl="0" indent="0" algn="ctr" rtl="0">
              <a:spcBef>
                <a:spcPts val="1286"/>
              </a:spcBef>
              <a:spcAft>
                <a:spcPts val="0"/>
              </a:spcAft>
              <a:buNone/>
            </a:pPr>
            <a:br>
              <a:rPr lang="en-US" sz="2400" b="0" i="0" u="none" strike="noStrike" cap="none">
                <a:solidFill>
                  <a:srgbClr val="7F7F7F"/>
                </a:solidFill>
                <a:latin typeface="Calibri"/>
                <a:ea typeface="Calibri"/>
                <a:cs typeface="Calibri"/>
                <a:sym typeface="Calibri"/>
              </a:rPr>
            </a:br>
            <a:r>
              <a:rPr lang="en-US" sz="2400" b="0" i="0" u="none" strike="noStrike" cap="none">
                <a:solidFill>
                  <a:srgbClr val="7F7F7F"/>
                </a:solidFill>
                <a:latin typeface="Calibri"/>
                <a:ea typeface="Calibri"/>
                <a:cs typeface="Calibri"/>
                <a:sym typeface="Calibri"/>
              </a:rPr>
              <a:t>[This sidebar area does not print.]</a:t>
            </a:r>
            <a:endParaRPr/>
          </a:p>
        </p:txBody>
      </p:sp>
      <p:grpSp>
        <p:nvGrpSpPr>
          <p:cNvPr id="17" name="Google Shape;17;p2"/>
          <p:cNvGrpSpPr/>
          <p:nvPr/>
        </p:nvGrpSpPr>
        <p:grpSpPr>
          <a:xfrm>
            <a:off x="33467040" y="0"/>
            <a:ext cx="7132320" cy="21945600"/>
            <a:chOff x="33832800" y="0"/>
            <a:chExt cx="12801600" cy="43891199"/>
          </a:xfrm>
        </p:grpSpPr>
        <p:sp>
          <p:nvSpPr>
            <p:cNvPr id="18" name="Google Shape;18;p2"/>
            <p:cNvSpPr/>
            <p:nvPr/>
          </p:nvSpPr>
          <p:spPr>
            <a:xfrm>
              <a:off x="33832800" y="0"/>
              <a:ext cx="12801600" cy="43891199"/>
            </a:xfrm>
            <a:prstGeom prst="rect">
              <a:avLst/>
            </a:prstGeom>
            <a:solidFill>
              <a:srgbClr val="D8D8D8"/>
            </a:solidFill>
            <a:ln>
              <a:noFill/>
            </a:ln>
          </p:spPr>
          <p:txBody>
            <a:bodyPr spcFirstLastPara="1" wrap="square" lIns="228600" tIns="228600" rIns="228600" bIns="228600" anchor="t" anchorCtr="0">
              <a:noAutofit/>
            </a:bodyPr>
            <a:lstStyle/>
            <a:p>
              <a:pPr marL="0" marR="0" lvl="0" indent="0" algn="l" rtl="0">
                <a:spcBef>
                  <a:spcPts val="0"/>
                </a:spcBef>
                <a:spcAft>
                  <a:spcPts val="0"/>
                </a:spcAft>
                <a:buNone/>
              </a:pPr>
              <a:r>
                <a:rPr lang="en-US" sz="4700" b="0" i="0" u="none" strike="noStrike" cap="none">
                  <a:solidFill>
                    <a:srgbClr val="7F7F7F"/>
                  </a:solidFill>
                  <a:latin typeface="Calibri"/>
                  <a:ea typeface="Calibri"/>
                  <a:cs typeface="Calibri"/>
                  <a:sym typeface="Calibri"/>
                </a:rPr>
                <a:t>Change Color Theme:</a:t>
              </a:r>
              <a:endParaRPr sz="47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This template is designed to use the built-in color themes in the newer versions of PowerPoint.</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To change the color theme, select the </a:t>
              </a:r>
              <a:r>
                <a:rPr lang="en-US" sz="3300" b="1" i="0" u="none" strike="noStrike" cap="none">
                  <a:solidFill>
                    <a:srgbClr val="7F7F7F"/>
                  </a:solidFill>
                  <a:latin typeface="Calibri"/>
                  <a:ea typeface="Calibri"/>
                  <a:cs typeface="Calibri"/>
                  <a:sym typeface="Calibri"/>
                </a:rPr>
                <a:t>Design</a:t>
              </a:r>
              <a:r>
                <a:rPr lang="en-US" sz="3300" b="0" i="0" u="none" strike="noStrike" cap="none">
                  <a:solidFill>
                    <a:srgbClr val="7F7F7F"/>
                  </a:solidFill>
                  <a:latin typeface="Calibri"/>
                  <a:ea typeface="Calibri"/>
                  <a:cs typeface="Calibri"/>
                  <a:sym typeface="Calibri"/>
                </a:rPr>
                <a:t> tab, then select the </a:t>
              </a:r>
              <a:r>
                <a:rPr lang="en-US" sz="3300" b="1" i="0" u="none" strike="noStrike" cap="none">
                  <a:solidFill>
                    <a:srgbClr val="7F7F7F"/>
                  </a:solidFill>
                  <a:latin typeface="Calibri"/>
                  <a:ea typeface="Calibri"/>
                  <a:cs typeface="Calibri"/>
                  <a:sym typeface="Calibri"/>
                </a:rPr>
                <a:t>Colors</a:t>
              </a:r>
              <a:r>
                <a:rPr lang="en-US" sz="3300" b="0" i="0" u="none" strike="noStrike" cap="none">
                  <a:solidFill>
                    <a:srgbClr val="7F7F7F"/>
                  </a:solidFill>
                  <a:latin typeface="Calibri"/>
                  <a:ea typeface="Calibri"/>
                  <a:cs typeface="Calibri"/>
                  <a:sym typeface="Calibri"/>
                </a:rPr>
                <a:t> drop-down list.</a:t>
              </a:r>
              <a:endParaRPr/>
            </a:p>
            <a:p>
              <a:pPr marL="0" marR="0" lvl="0" indent="0" algn="l" rtl="0">
                <a:spcBef>
                  <a:spcPts val="1286"/>
                </a:spcBef>
                <a:spcAft>
                  <a:spcPts val="0"/>
                </a:spcAft>
                <a:buNone/>
              </a:pPr>
              <a:endParaRPr sz="48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The default color theme for this template is “Office”, so you can always return to that after trying some of the alternatives.</a:t>
              </a:r>
              <a:endParaRPr/>
            </a:p>
            <a:p>
              <a:pPr marL="0" marR="0" lvl="0" indent="0" algn="l" rtl="0">
                <a:spcBef>
                  <a:spcPts val="1286"/>
                </a:spcBef>
                <a:spcAft>
                  <a:spcPts val="0"/>
                </a:spcAft>
                <a:buNone/>
              </a:pPr>
              <a:r>
                <a:rPr lang="en-US" sz="4700" b="0" i="0" u="none" strike="noStrike" cap="none">
                  <a:solidFill>
                    <a:srgbClr val="7F7F7F"/>
                  </a:solidFill>
                  <a:latin typeface="Calibri"/>
                  <a:ea typeface="Calibri"/>
                  <a:cs typeface="Calibri"/>
                  <a:sym typeface="Calibri"/>
                </a:rPr>
                <a:t>Printing Your Poster:</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Once your poster file is ready, visit </a:t>
              </a:r>
              <a:r>
                <a:rPr lang="en-US" sz="3300" b="1" i="0" u="none" strike="noStrike" cap="none">
                  <a:solidFill>
                    <a:srgbClr val="7F7F7F"/>
                  </a:solidFill>
                  <a:latin typeface="Calibri"/>
                  <a:ea typeface="Calibri"/>
                  <a:cs typeface="Calibri"/>
                  <a:sym typeface="Calibri"/>
                </a:rPr>
                <a:t>www.genigraphics.com</a:t>
              </a:r>
              <a:r>
                <a:rPr lang="en-US" sz="3300" b="0" i="0" u="none" strike="noStrike" cap="none">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endParaRPr/>
            </a:p>
            <a:p>
              <a:pPr marL="0" marR="0" lvl="0" indent="0" algn="l" rtl="0">
                <a:spcBef>
                  <a:spcPts val="1286"/>
                </a:spcBef>
                <a:spcAft>
                  <a:spcPts val="0"/>
                </a:spcAft>
                <a:buNone/>
              </a:pPr>
              <a:r>
                <a:rPr lang="en-US" sz="3300" b="0" i="0" u="none" strike="noStrike" cap="non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a:p>
            <a:p>
              <a:pPr marL="0" marR="0" lvl="0" indent="0" algn="l" rtl="0">
                <a:spcBef>
                  <a:spcPts val="1286"/>
                </a:spcBef>
                <a:spcAft>
                  <a:spcPts val="0"/>
                </a:spcAft>
                <a:buNone/>
              </a:pPr>
              <a:endParaRPr sz="3300" b="0" i="0" u="none" strike="noStrike" cap="none">
                <a:solidFill>
                  <a:srgbClr val="7F7F7F"/>
                </a:solidFill>
                <a:latin typeface="Calibri"/>
                <a:ea typeface="Calibri"/>
                <a:cs typeface="Calibri"/>
                <a:sym typeface="Calibri"/>
              </a:endParaRPr>
            </a:p>
            <a:p>
              <a:pPr marL="0" marR="0" lvl="0" indent="0" algn="ctr" rtl="0">
                <a:spcBef>
                  <a:spcPts val="0"/>
                </a:spcBef>
                <a:spcAft>
                  <a:spcPts val="0"/>
                </a:spcAft>
                <a:buNone/>
              </a:pPr>
              <a:r>
                <a:rPr lang="en-US" sz="3300" b="0" i="0" u="none" strike="noStrike" cap="none">
                  <a:solidFill>
                    <a:srgbClr val="7F7F7F"/>
                  </a:solidFill>
                  <a:latin typeface="Calibri"/>
                  <a:ea typeface="Calibri"/>
                  <a:cs typeface="Calibri"/>
                  <a:sym typeface="Calibri"/>
                </a:rPr>
                <a:t>US and Canada:  1-800-790-4001</a:t>
              </a:r>
              <a:br>
                <a:rPr lang="en-US" sz="3300" b="0" i="0" u="none" strike="noStrike" cap="none">
                  <a:solidFill>
                    <a:srgbClr val="7F7F7F"/>
                  </a:solidFill>
                  <a:latin typeface="Calibri"/>
                  <a:ea typeface="Calibri"/>
                  <a:cs typeface="Calibri"/>
                  <a:sym typeface="Calibri"/>
                </a:rPr>
              </a:br>
              <a:r>
                <a:rPr lang="en-US" sz="3300" b="0" i="0" u="none" strike="noStrike" cap="none">
                  <a:solidFill>
                    <a:srgbClr val="7F7F7F"/>
                  </a:solidFill>
                  <a:latin typeface="Calibri"/>
                  <a:ea typeface="Calibri"/>
                  <a:cs typeface="Calibri"/>
                  <a:sym typeface="Calibri"/>
                </a:rPr>
                <a:t>Email: info@genigraphics.com</a:t>
              </a:r>
              <a:endParaRPr/>
            </a:p>
            <a:p>
              <a:pPr marL="0" marR="0" lvl="0" indent="0" algn="ctr" rtl="0">
                <a:spcBef>
                  <a:spcPts val="0"/>
                </a:spcBef>
                <a:spcAft>
                  <a:spcPts val="0"/>
                </a:spcAft>
                <a:buNone/>
              </a:pPr>
              <a:br>
                <a:rPr lang="en-US" sz="2400" b="0" i="0" u="none" strike="noStrike" cap="none">
                  <a:solidFill>
                    <a:srgbClr val="7F7F7F"/>
                  </a:solidFill>
                  <a:latin typeface="Calibri"/>
                  <a:ea typeface="Calibri"/>
                  <a:cs typeface="Calibri"/>
                  <a:sym typeface="Calibri"/>
                </a:rPr>
              </a:br>
              <a:r>
                <a:rPr lang="en-US" sz="2400" b="0" i="0" u="none" strike="noStrike" cap="none">
                  <a:solidFill>
                    <a:srgbClr val="7F7F7F"/>
                  </a:solidFill>
                  <a:latin typeface="Calibri"/>
                  <a:ea typeface="Calibri"/>
                  <a:cs typeface="Calibri"/>
                  <a:sym typeface="Calibri"/>
                </a:rPr>
                <a:t>[This sidebar area does not print.]</a:t>
              </a:r>
              <a:endParaRPr/>
            </a:p>
          </p:txBody>
        </p:sp>
        <p:pic>
          <p:nvPicPr>
            <p:cNvPr id="19" name="Google Shape;19;p2"/>
            <p:cNvPicPr preferRelativeResize="0"/>
            <p:nvPr/>
          </p:nvPicPr>
          <p:blipFill rotWithShape="1">
            <a:blip r:embed="rId2">
              <a:alphaModFix/>
            </a:blip>
            <a:srcRect/>
            <a:stretch/>
          </p:blipFill>
          <p:spPr>
            <a:xfrm>
              <a:off x="34281341" y="9260274"/>
              <a:ext cx="11904515" cy="10246926"/>
            </a:xfrm>
            <a:prstGeom prst="rect">
              <a:avLst/>
            </a:prstGeom>
            <a:noFill/>
            <a:ln>
              <a:noFill/>
            </a:ln>
          </p:spPr>
        </p:pic>
      </p:grpSp>
      <p:pic>
        <p:nvPicPr>
          <p:cNvPr id="20" name="Google Shape;20;p2"/>
          <p:cNvPicPr preferRelativeResize="0"/>
          <p:nvPr/>
        </p:nvPicPr>
        <p:blipFill rotWithShape="1">
          <a:blip r:embed="rId3">
            <a:alphaModFix/>
          </a:blip>
          <a:srcRect/>
          <a:stretch/>
        </p:blipFill>
        <p:spPr>
          <a:xfrm>
            <a:off x="27508200" y="21677939"/>
            <a:ext cx="5297435" cy="1859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645920" y="878841"/>
            <a:ext cx="29626559" cy="36576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Clr>
                <a:schemeClr val="dk1"/>
              </a:buClr>
              <a:buSzPts val="4200"/>
              <a:buFont typeface="Calibri"/>
              <a:buNone/>
              <a:defRPr sz="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1645920" y="5120643"/>
            <a:ext cx="29626559" cy="14483082"/>
          </a:xfrm>
          <a:prstGeom prst="rect">
            <a:avLst/>
          </a:prstGeom>
          <a:noFill/>
          <a:ln>
            <a:noFill/>
          </a:ln>
        </p:spPr>
        <p:txBody>
          <a:bodyPr spcFirstLastPara="1" wrap="square" lIns="235050" tIns="117525" rIns="235050" bIns="117525" anchor="t" anchorCtr="0"/>
          <a:lstStyle>
            <a:lvl1pPr marL="457200" marR="0" lvl="0"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6pPr>
            <a:lvl7pPr marL="3200400" marR="0" lvl="6"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7pPr>
            <a:lvl8pPr marL="3657600" marR="0" lvl="7"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8pPr>
            <a:lvl9pPr marL="4114800" marR="0" lvl="8"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1645920" y="20340322"/>
            <a:ext cx="7680960" cy="1168400"/>
          </a:xfrm>
          <a:prstGeom prst="rect">
            <a:avLst/>
          </a:prstGeom>
          <a:noFill/>
          <a:ln>
            <a:noFill/>
          </a:ln>
        </p:spPr>
        <p:txBody>
          <a:bodyPr spcFirstLastPara="1" wrap="square" lIns="235050" tIns="117525" rIns="235050" bIns="117525" anchor="ctr" anchorCtr="0"/>
          <a:lstStyle>
            <a:lvl1pPr marR="0" lvl="0" algn="l" rtl="0">
              <a:spcBef>
                <a:spcPts val="0"/>
              </a:spcBef>
              <a:spcAft>
                <a:spcPts val="0"/>
              </a:spcAft>
              <a:buSzPts val="1400"/>
              <a:buNone/>
              <a:defRPr sz="3200">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11247120" y="20340322"/>
            <a:ext cx="10424160" cy="11684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SzPts val="1400"/>
              <a:buNone/>
              <a:defRPr sz="3200">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23591520" y="20340322"/>
            <a:ext cx="7680960" cy="1168400"/>
          </a:xfrm>
          <a:prstGeom prst="rect">
            <a:avLst/>
          </a:prstGeom>
          <a:noFill/>
          <a:ln>
            <a:noFill/>
          </a:ln>
        </p:spPr>
        <p:txBody>
          <a:bodyPr spcFirstLastPara="1" wrap="square" lIns="235050" tIns="117525" rIns="235050" bIns="117525" anchor="ctr" anchorCtr="0">
            <a:noAutofit/>
          </a:bodyPr>
          <a:lstStyle>
            <a:lvl1pPr marL="0" marR="0" lvl="0" indent="0" algn="r" rtl="0">
              <a:spcBef>
                <a:spcPts val="0"/>
              </a:spcBef>
              <a:buNone/>
              <a:defRPr sz="3200">
                <a:solidFill>
                  <a:srgbClr val="888888"/>
                </a:solidFill>
                <a:latin typeface="Calibri"/>
                <a:ea typeface="Calibri"/>
                <a:cs typeface="Calibri"/>
                <a:sym typeface="Calibri"/>
              </a:defRPr>
            </a:lvl1pPr>
            <a:lvl2pPr marL="0" marR="0" lvl="1" indent="0" algn="r" rtl="0">
              <a:spcBef>
                <a:spcPts val="0"/>
              </a:spcBef>
              <a:buNone/>
              <a:defRPr sz="3200">
                <a:solidFill>
                  <a:srgbClr val="888888"/>
                </a:solidFill>
                <a:latin typeface="Calibri"/>
                <a:ea typeface="Calibri"/>
                <a:cs typeface="Calibri"/>
                <a:sym typeface="Calibri"/>
              </a:defRPr>
            </a:lvl2pPr>
            <a:lvl3pPr marL="0" marR="0" lvl="2" indent="0" algn="r" rtl="0">
              <a:spcBef>
                <a:spcPts val="0"/>
              </a:spcBef>
              <a:buNone/>
              <a:defRPr sz="3200">
                <a:solidFill>
                  <a:srgbClr val="888888"/>
                </a:solidFill>
                <a:latin typeface="Calibri"/>
                <a:ea typeface="Calibri"/>
                <a:cs typeface="Calibri"/>
                <a:sym typeface="Calibri"/>
              </a:defRPr>
            </a:lvl3pPr>
            <a:lvl4pPr marL="0" marR="0" lvl="3" indent="0" algn="r" rtl="0">
              <a:spcBef>
                <a:spcPts val="0"/>
              </a:spcBef>
              <a:buNone/>
              <a:defRPr sz="3200">
                <a:solidFill>
                  <a:srgbClr val="888888"/>
                </a:solidFill>
                <a:latin typeface="Calibri"/>
                <a:ea typeface="Calibri"/>
                <a:cs typeface="Calibri"/>
                <a:sym typeface="Calibri"/>
              </a:defRPr>
            </a:lvl4pPr>
            <a:lvl5pPr marL="0" marR="0" lvl="4" indent="0" algn="r" rtl="0">
              <a:spcBef>
                <a:spcPts val="0"/>
              </a:spcBef>
              <a:buNone/>
              <a:defRPr sz="3200">
                <a:solidFill>
                  <a:srgbClr val="888888"/>
                </a:solidFill>
                <a:latin typeface="Calibri"/>
                <a:ea typeface="Calibri"/>
                <a:cs typeface="Calibri"/>
                <a:sym typeface="Calibri"/>
              </a:defRPr>
            </a:lvl5pPr>
            <a:lvl6pPr marL="0" marR="0" lvl="5" indent="0" algn="r" rtl="0">
              <a:spcBef>
                <a:spcPts val="0"/>
              </a:spcBef>
              <a:buNone/>
              <a:defRPr sz="3200">
                <a:solidFill>
                  <a:srgbClr val="888888"/>
                </a:solidFill>
                <a:latin typeface="Calibri"/>
                <a:ea typeface="Calibri"/>
                <a:cs typeface="Calibri"/>
                <a:sym typeface="Calibri"/>
              </a:defRPr>
            </a:lvl6pPr>
            <a:lvl7pPr marL="0" marR="0" lvl="6" indent="0" algn="r" rtl="0">
              <a:spcBef>
                <a:spcPts val="0"/>
              </a:spcBef>
              <a:buNone/>
              <a:defRPr sz="3200">
                <a:solidFill>
                  <a:srgbClr val="888888"/>
                </a:solidFill>
                <a:latin typeface="Calibri"/>
                <a:ea typeface="Calibri"/>
                <a:cs typeface="Calibri"/>
                <a:sym typeface="Calibri"/>
              </a:defRPr>
            </a:lvl7pPr>
            <a:lvl8pPr marL="0" marR="0" lvl="7" indent="0" algn="r" rtl="0">
              <a:spcBef>
                <a:spcPts val="0"/>
              </a:spcBef>
              <a:buNone/>
              <a:defRPr sz="3200">
                <a:solidFill>
                  <a:srgbClr val="888888"/>
                </a:solidFill>
                <a:latin typeface="Calibri"/>
                <a:ea typeface="Calibri"/>
                <a:cs typeface="Calibri"/>
                <a:sym typeface="Calibri"/>
              </a:defRPr>
            </a:lvl8pPr>
            <a:lvl9pPr marL="0" marR="0" lvl="8" indent="0" algn="r" rtl="0">
              <a:spcBef>
                <a:spcPts val="0"/>
              </a:spcBef>
              <a:buNone/>
              <a:defRPr sz="3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1"/>
            <a:ext cx="29626559" cy="36576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Clr>
                <a:schemeClr val="dk1"/>
              </a:buClr>
              <a:buSzPts val="4200"/>
              <a:buFont typeface="Calibri"/>
              <a:buNone/>
              <a:defRPr sz="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3"/>
            <a:ext cx="29626559" cy="14483082"/>
          </a:xfrm>
          <a:prstGeom prst="rect">
            <a:avLst/>
          </a:prstGeom>
          <a:noFill/>
          <a:ln>
            <a:noFill/>
          </a:ln>
        </p:spPr>
        <p:txBody>
          <a:bodyPr spcFirstLastPara="1" wrap="square" lIns="235050" tIns="117525" rIns="235050" bIns="117525" anchor="t" anchorCtr="0"/>
          <a:lstStyle>
            <a:lvl1pPr marL="457200" marR="0" lvl="0"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6pPr>
            <a:lvl7pPr marL="3200400" marR="0" lvl="6"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7pPr>
            <a:lvl8pPr marL="3657600" marR="0" lvl="7"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8pPr>
            <a:lvl9pPr marL="4114800" marR="0" lvl="8" indent="-558800" algn="l" rtl="0">
              <a:spcBef>
                <a:spcPts val="1040"/>
              </a:spcBef>
              <a:spcAft>
                <a:spcPts val="0"/>
              </a:spcAft>
              <a:buClr>
                <a:schemeClr val="dk1"/>
              </a:buClr>
              <a:buSzPts val="5200"/>
              <a:buFont typeface="Arial"/>
              <a:buChar char="•"/>
              <a:defRPr sz="52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235050" tIns="117525" rIns="235050" bIns="117525" anchor="ctr" anchorCtr="0"/>
          <a:lstStyle>
            <a:lvl1pPr marR="0" lvl="0" algn="l" rtl="0">
              <a:spcBef>
                <a:spcPts val="0"/>
              </a:spcBef>
              <a:spcAft>
                <a:spcPts val="0"/>
              </a:spcAft>
              <a:buSzPts val="1400"/>
              <a:buNone/>
              <a:defRPr sz="3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235050" tIns="117525" rIns="235050" bIns="117525" anchor="ctr" anchorCtr="0"/>
          <a:lstStyle>
            <a:lvl1pPr marR="0" lvl="0" algn="ctr" rtl="0">
              <a:spcBef>
                <a:spcPts val="0"/>
              </a:spcBef>
              <a:spcAft>
                <a:spcPts val="0"/>
              </a:spcAft>
              <a:buSzPts val="1400"/>
              <a:buNone/>
              <a:defRPr sz="3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235050" tIns="117525" rIns="235050" bIns="117525" anchor="ctr" anchorCtr="0">
            <a:noAutofit/>
          </a:bodyPr>
          <a:lstStyle>
            <a:lvl1pPr marL="0" marR="0" lvl="0" indent="0" algn="r" rtl="0">
              <a:spcBef>
                <a:spcPts val="0"/>
              </a:spcBef>
              <a:buNone/>
              <a:defRPr sz="3200" b="0" i="0" u="none" strike="noStrike" cap="none">
                <a:solidFill>
                  <a:srgbClr val="888888"/>
                </a:solidFill>
                <a:latin typeface="Calibri"/>
                <a:ea typeface="Calibri"/>
                <a:cs typeface="Calibri"/>
                <a:sym typeface="Calibri"/>
              </a:defRPr>
            </a:lvl1pPr>
            <a:lvl2pPr marL="0" marR="0" lvl="1" indent="0" algn="r" rtl="0">
              <a:spcBef>
                <a:spcPts val="0"/>
              </a:spcBef>
              <a:buNone/>
              <a:defRPr sz="3200" b="0" i="0" u="none" strike="noStrike" cap="none">
                <a:solidFill>
                  <a:srgbClr val="888888"/>
                </a:solidFill>
                <a:latin typeface="Calibri"/>
                <a:ea typeface="Calibri"/>
                <a:cs typeface="Calibri"/>
                <a:sym typeface="Calibri"/>
              </a:defRPr>
            </a:lvl2pPr>
            <a:lvl3pPr marL="0" marR="0" lvl="2" indent="0" algn="r" rtl="0">
              <a:spcBef>
                <a:spcPts val="0"/>
              </a:spcBef>
              <a:buNone/>
              <a:defRPr sz="3200" b="0" i="0" u="none" strike="noStrike" cap="none">
                <a:solidFill>
                  <a:srgbClr val="888888"/>
                </a:solidFill>
                <a:latin typeface="Calibri"/>
                <a:ea typeface="Calibri"/>
                <a:cs typeface="Calibri"/>
                <a:sym typeface="Calibri"/>
              </a:defRPr>
            </a:lvl3pPr>
            <a:lvl4pPr marL="0" marR="0" lvl="3" indent="0" algn="r" rtl="0">
              <a:spcBef>
                <a:spcPts val="0"/>
              </a:spcBef>
              <a:buNone/>
              <a:defRPr sz="3200" b="0" i="0" u="none" strike="noStrike" cap="none">
                <a:solidFill>
                  <a:srgbClr val="888888"/>
                </a:solidFill>
                <a:latin typeface="Calibri"/>
                <a:ea typeface="Calibri"/>
                <a:cs typeface="Calibri"/>
                <a:sym typeface="Calibri"/>
              </a:defRPr>
            </a:lvl4pPr>
            <a:lvl5pPr marL="0" marR="0" lvl="4" indent="0" algn="r" rtl="0">
              <a:spcBef>
                <a:spcPts val="0"/>
              </a:spcBef>
              <a:buNone/>
              <a:defRPr sz="3200" b="0" i="0" u="none" strike="noStrike" cap="none">
                <a:solidFill>
                  <a:srgbClr val="888888"/>
                </a:solidFill>
                <a:latin typeface="Calibri"/>
                <a:ea typeface="Calibri"/>
                <a:cs typeface="Calibri"/>
                <a:sym typeface="Calibri"/>
              </a:defRPr>
            </a:lvl5pPr>
            <a:lvl6pPr marL="0" marR="0" lvl="5" indent="0" algn="r" rtl="0">
              <a:spcBef>
                <a:spcPts val="0"/>
              </a:spcBef>
              <a:buNone/>
              <a:defRPr sz="3200" b="0" i="0" u="none" strike="noStrike" cap="none">
                <a:solidFill>
                  <a:srgbClr val="888888"/>
                </a:solidFill>
                <a:latin typeface="Calibri"/>
                <a:ea typeface="Calibri"/>
                <a:cs typeface="Calibri"/>
                <a:sym typeface="Calibri"/>
              </a:defRPr>
            </a:lvl6pPr>
            <a:lvl7pPr marL="0" marR="0" lvl="6" indent="0" algn="r" rtl="0">
              <a:spcBef>
                <a:spcPts val="0"/>
              </a:spcBef>
              <a:buNone/>
              <a:defRPr sz="3200" b="0" i="0" u="none" strike="noStrike" cap="none">
                <a:solidFill>
                  <a:srgbClr val="888888"/>
                </a:solidFill>
                <a:latin typeface="Calibri"/>
                <a:ea typeface="Calibri"/>
                <a:cs typeface="Calibri"/>
                <a:sym typeface="Calibri"/>
              </a:defRPr>
            </a:lvl7pPr>
            <a:lvl8pPr marL="0" marR="0" lvl="7" indent="0" algn="r" rtl="0">
              <a:spcBef>
                <a:spcPts val="0"/>
              </a:spcBef>
              <a:buNone/>
              <a:defRPr sz="3200" b="0" i="0" u="none" strike="noStrike" cap="none">
                <a:solidFill>
                  <a:srgbClr val="888888"/>
                </a:solidFill>
                <a:latin typeface="Calibri"/>
                <a:ea typeface="Calibri"/>
                <a:cs typeface="Calibri"/>
                <a:sym typeface="Calibri"/>
              </a:defRPr>
            </a:lvl8pPr>
            <a:lvl9pPr marL="0" marR="0" lvl="8" indent="0" algn="r" rtl="0">
              <a:spcBef>
                <a:spcPts val="0"/>
              </a:spcBef>
              <a:buNone/>
              <a:defRPr sz="3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16/j.pmn.2007.07.005"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dx.doi.org.eresources.mssm.edu/10.2147/JPR.S158128" TargetMode="External"/><Relationship Id="rId4" Type="http://schemas.openxmlformats.org/officeDocument/2006/relationships/hyperlink" Target="https://doi.org/10.1073/pnas.1516047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4"/>
          <p:cNvSpPr txBox="1"/>
          <p:nvPr/>
        </p:nvSpPr>
        <p:spPr>
          <a:xfrm>
            <a:off x="6399250" y="369325"/>
            <a:ext cx="18551700" cy="1233300"/>
          </a:xfrm>
          <a:prstGeom prst="rect">
            <a:avLst/>
          </a:prstGeom>
          <a:noFill/>
          <a:ln>
            <a:noFill/>
          </a:ln>
        </p:spPr>
        <p:txBody>
          <a:bodyPr spcFirstLastPara="1" wrap="square" lIns="97925" tIns="244850" rIns="97925" bIns="244850" anchor="ctr" anchorCtr="0">
            <a:noAutofit/>
          </a:bodyPr>
          <a:lstStyle/>
          <a:p>
            <a:pPr marL="0" marR="0" lvl="0" indent="0" algn="ctr" rtl="0">
              <a:spcBef>
                <a:spcPts val="0"/>
              </a:spcBef>
              <a:spcAft>
                <a:spcPts val="0"/>
              </a:spcAft>
              <a:buNone/>
            </a:pPr>
            <a:r>
              <a:rPr lang="en-US" sz="4800" b="1" dirty="0">
                <a:solidFill>
                  <a:srgbClr val="EAF1DD"/>
                </a:solidFill>
                <a:latin typeface="Times New Roman" panose="02020603050405020304" pitchFamily="18" charset="0"/>
                <a:ea typeface="Calibri"/>
                <a:cs typeface="Times New Roman" panose="02020603050405020304" pitchFamily="18" charset="0"/>
                <a:sym typeface="Calibri"/>
              </a:rPr>
              <a:t>Nurse Education of Pain Management and Race </a:t>
            </a:r>
            <a:endParaRPr dirty="0">
              <a:latin typeface="Times New Roman" panose="02020603050405020304" pitchFamily="18" charset="0"/>
              <a:cs typeface="Times New Roman" panose="02020603050405020304" pitchFamily="18" charset="0"/>
            </a:endParaRPr>
          </a:p>
        </p:txBody>
      </p:sp>
      <p:sp>
        <p:nvSpPr>
          <p:cNvPr id="33" name="Google Shape;33;p4"/>
          <p:cNvSpPr txBox="1"/>
          <p:nvPr/>
        </p:nvSpPr>
        <p:spPr>
          <a:xfrm>
            <a:off x="1280162" y="20025361"/>
            <a:ext cx="2171325" cy="1588333"/>
          </a:xfrm>
          <a:prstGeom prst="rect">
            <a:avLst/>
          </a:prstGeom>
          <a:solidFill>
            <a:srgbClr val="B7CCE4"/>
          </a:solidFill>
          <a:ln>
            <a:noFill/>
          </a:ln>
        </p:spPr>
        <p:txBody>
          <a:bodyPr spcFirstLastPara="1" wrap="square" lIns="48950" tIns="24475" rIns="48950" bIns="24475" anchor="t" anchorCtr="0">
            <a:noAutofit/>
          </a:bodyPr>
          <a:lstStyle/>
          <a:p>
            <a:pPr marL="0" marR="0" lvl="0" indent="0" algn="l" rtl="0">
              <a:spcBef>
                <a:spcPts val="0"/>
              </a:spcBef>
              <a:spcAft>
                <a:spcPts val="0"/>
              </a:spcAft>
              <a:buNone/>
            </a:pPr>
            <a:endParaRPr dirty="0"/>
          </a:p>
        </p:txBody>
      </p:sp>
      <p:sp>
        <p:nvSpPr>
          <p:cNvPr id="34" name="Google Shape;34;p4"/>
          <p:cNvSpPr txBox="1"/>
          <p:nvPr/>
        </p:nvSpPr>
        <p:spPr>
          <a:xfrm>
            <a:off x="1280161" y="19431002"/>
            <a:ext cx="1450230" cy="557282"/>
          </a:xfrm>
          <a:prstGeom prst="rect">
            <a:avLst/>
          </a:prstGeom>
          <a:noFill/>
          <a:ln>
            <a:noFill/>
          </a:ln>
        </p:spPr>
        <p:txBody>
          <a:bodyPr spcFirstLastPara="1" wrap="square" lIns="48950" tIns="24475" rIns="48950" bIns="24475" anchor="t" anchorCtr="0">
            <a:noAutofit/>
          </a:bodyPr>
          <a:lstStyle/>
          <a:p>
            <a:pPr marL="0" marR="0" lvl="0" indent="0" algn="l" rtl="0">
              <a:spcBef>
                <a:spcPts val="0"/>
              </a:spcBef>
              <a:spcAft>
                <a:spcPts val="0"/>
              </a:spcAft>
              <a:buNone/>
            </a:pPr>
            <a:endParaRPr dirty="0"/>
          </a:p>
        </p:txBody>
      </p:sp>
      <p:sp>
        <p:nvSpPr>
          <p:cNvPr id="35" name="Google Shape;35;p4"/>
          <p:cNvSpPr txBox="1"/>
          <p:nvPr/>
        </p:nvSpPr>
        <p:spPr>
          <a:xfrm>
            <a:off x="752375" y="3777125"/>
            <a:ext cx="9875400" cy="3395985"/>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dirty="0">
                <a:latin typeface="+mn-lt"/>
                <a:ea typeface="Calibri"/>
                <a:cs typeface="Times New Roman" panose="02020603050405020304" pitchFamily="18" charset="0"/>
                <a:sym typeface="Calibri"/>
              </a:rPr>
              <a:t>The goal of pain management to ease or fully get rid of the pain that a patient may feel. While it may seem that this treatment of a patients pain by healthcare providers may be equal, it is not. Discrepancies can occur, but are not limited due to a patients</a:t>
            </a:r>
          </a:p>
          <a:p>
            <a:pPr marL="457200" lvl="0" indent="-349250" algn="l" rtl="0">
              <a:lnSpc>
                <a:spcPct val="115000"/>
              </a:lnSpc>
              <a:spcBef>
                <a:spcPts val="0"/>
              </a:spcBef>
              <a:spcAft>
                <a:spcPts val="0"/>
              </a:spcAft>
              <a:buSzPts val="1900"/>
              <a:buFont typeface="Calibri"/>
              <a:buChar char="●"/>
            </a:pPr>
            <a:r>
              <a:rPr lang="en-US" sz="2000" dirty="0">
                <a:latin typeface="+mn-lt"/>
                <a:ea typeface="Calibri"/>
                <a:cs typeface="Times New Roman" panose="02020603050405020304" pitchFamily="18" charset="0"/>
                <a:sym typeface="Calibri"/>
              </a:rPr>
              <a:t>Religion</a:t>
            </a:r>
          </a:p>
          <a:p>
            <a:pPr marL="457200" lvl="0" indent="-349250" algn="l" rtl="0">
              <a:lnSpc>
                <a:spcPct val="115000"/>
              </a:lnSpc>
              <a:spcBef>
                <a:spcPts val="0"/>
              </a:spcBef>
              <a:spcAft>
                <a:spcPts val="0"/>
              </a:spcAft>
              <a:buSzPts val="1900"/>
              <a:buFont typeface="Calibri"/>
              <a:buChar char="●"/>
            </a:pPr>
            <a:r>
              <a:rPr lang="en-US" sz="2000" dirty="0">
                <a:latin typeface="+mn-lt"/>
                <a:ea typeface="Calibri"/>
                <a:cs typeface="Times New Roman" panose="02020603050405020304" pitchFamily="18" charset="0"/>
                <a:sym typeface="Calibri"/>
              </a:rPr>
              <a:t>Socioeconomic class</a:t>
            </a:r>
          </a:p>
          <a:p>
            <a:pPr marL="457200" lvl="0" indent="-349250" algn="l" rtl="0">
              <a:lnSpc>
                <a:spcPct val="115000"/>
              </a:lnSpc>
              <a:spcBef>
                <a:spcPts val="0"/>
              </a:spcBef>
              <a:spcAft>
                <a:spcPts val="0"/>
              </a:spcAft>
              <a:buSzPts val="1900"/>
              <a:buFont typeface="Calibri"/>
              <a:buChar char="●"/>
            </a:pPr>
            <a:r>
              <a:rPr lang="en-US" sz="2000" dirty="0">
                <a:latin typeface="+mn-lt"/>
                <a:ea typeface="Calibri"/>
                <a:cs typeface="Times New Roman" panose="02020603050405020304" pitchFamily="18" charset="0"/>
                <a:sym typeface="Calibri"/>
              </a:rPr>
              <a:t>Race/ethnicity</a:t>
            </a:r>
          </a:p>
          <a:p>
            <a:pPr marL="457200" lvl="0" indent="-349250" algn="l" rtl="0">
              <a:lnSpc>
                <a:spcPct val="115000"/>
              </a:lnSpc>
              <a:spcBef>
                <a:spcPts val="0"/>
              </a:spcBef>
              <a:spcAft>
                <a:spcPts val="0"/>
              </a:spcAft>
              <a:buSzPts val="1900"/>
              <a:buFont typeface="Calibri"/>
              <a:buChar char="●"/>
            </a:pPr>
            <a:r>
              <a:rPr lang="en-US" sz="2000" dirty="0">
                <a:latin typeface="+mn-lt"/>
                <a:ea typeface="Calibri"/>
                <a:cs typeface="Times New Roman" panose="02020603050405020304" pitchFamily="18" charset="0"/>
                <a:sym typeface="Calibri"/>
              </a:rPr>
              <a:t>Gender</a:t>
            </a:r>
          </a:p>
          <a:p>
            <a:pPr marL="107950" lvl="0" algn="l" rtl="0">
              <a:lnSpc>
                <a:spcPct val="115000"/>
              </a:lnSpc>
              <a:spcBef>
                <a:spcPts val="0"/>
              </a:spcBef>
              <a:spcAft>
                <a:spcPts val="0"/>
              </a:spcAft>
              <a:buSzPts val="1900"/>
            </a:pPr>
            <a:r>
              <a:rPr lang="en-US" sz="2000" dirty="0">
                <a:latin typeface="+mn-lt"/>
                <a:ea typeface="Calibri"/>
                <a:cs typeface="Times New Roman" panose="02020603050405020304" pitchFamily="18" charset="0"/>
                <a:sym typeface="Calibri"/>
              </a:rPr>
              <a:t>In the case of this project, the discrepancies between pain management and race are being specifically examined.</a:t>
            </a:r>
            <a:endParaRPr sz="2000" b="1" dirty="0">
              <a:solidFill>
                <a:schemeClr val="dk1"/>
              </a:solidFill>
              <a:highlight>
                <a:srgbClr val="FFFFFF"/>
              </a:highlight>
              <a:latin typeface="+mn-lt"/>
              <a:ea typeface="Calibri"/>
              <a:cs typeface="Times New Roman" panose="02020603050405020304" pitchFamily="18" charset="0"/>
              <a:sym typeface="Calibri"/>
            </a:endParaRPr>
          </a:p>
          <a:p>
            <a:pPr marL="107950" lvl="0" algn="l" rtl="0">
              <a:lnSpc>
                <a:spcPct val="115000"/>
              </a:lnSpc>
              <a:spcBef>
                <a:spcPts val="0"/>
              </a:spcBef>
              <a:spcAft>
                <a:spcPts val="0"/>
              </a:spcAft>
              <a:buClr>
                <a:schemeClr val="dk1"/>
              </a:buClr>
              <a:buSzPts val="1900"/>
            </a:pPr>
            <a:endParaRPr dirty="0">
              <a:solidFill>
                <a:schemeClr val="dk1"/>
              </a:solidFill>
              <a:highlight>
                <a:schemeClr val="lt1"/>
              </a:highlight>
              <a:latin typeface="Times New Roman" panose="02020603050405020304" pitchFamily="18" charset="0"/>
              <a:ea typeface="Calibri"/>
              <a:cs typeface="Times New Roman" panose="02020603050405020304" pitchFamily="18" charset="0"/>
              <a:sym typeface="Calibri"/>
            </a:endParaRPr>
          </a:p>
        </p:txBody>
      </p:sp>
      <p:sp>
        <p:nvSpPr>
          <p:cNvPr id="36" name="Google Shape;36;p4"/>
          <p:cNvSpPr/>
          <p:nvPr/>
        </p:nvSpPr>
        <p:spPr>
          <a:xfrm>
            <a:off x="752367" y="3203800"/>
            <a:ext cx="98754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Calibri"/>
                <a:ea typeface="Calibri"/>
                <a:cs typeface="Calibri"/>
                <a:sym typeface="Calibri"/>
              </a:rPr>
              <a:t>Introduction</a:t>
            </a:r>
            <a:endParaRPr dirty="0"/>
          </a:p>
        </p:txBody>
      </p:sp>
      <p:sp>
        <p:nvSpPr>
          <p:cNvPr id="37" name="Google Shape;37;p4"/>
          <p:cNvSpPr txBox="1"/>
          <p:nvPr/>
        </p:nvSpPr>
        <p:spPr>
          <a:xfrm>
            <a:off x="11344181" y="10559572"/>
            <a:ext cx="9875400" cy="3081351"/>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r>
              <a:rPr lang="en-US" sz="2400" dirty="0">
                <a:latin typeface="+mn-lt"/>
              </a:rPr>
              <a:t>Would a specialized workshop on the connections between race and pain management disparities in a pre-clinical setting of ABSN nursing students result in less disparities in the treatment of pain as opposed to students not taking the workshop, within one year of student clinical practice? </a:t>
            </a:r>
          </a:p>
        </p:txBody>
      </p:sp>
      <p:sp>
        <p:nvSpPr>
          <p:cNvPr id="38" name="Google Shape;38;p4"/>
          <p:cNvSpPr/>
          <p:nvPr/>
        </p:nvSpPr>
        <p:spPr>
          <a:xfrm>
            <a:off x="758346" y="7192048"/>
            <a:ext cx="9875400" cy="549274"/>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Calibri"/>
                <a:ea typeface="Calibri"/>
                <a:cs typeface="Calibri"/>
                <a:sym typeface="Calibri"/>
              </a:rPr>
              <a:t>Research Problem</a:t>
            </a:r>
            <a:endParaRPr dirty="0"/>
          </a:p>
        </p:txBody>
      </p:sp>
      <p:sp>
        <p:nvSpPr>
          <p:cNvPr id="39" name="Google Shape;39;p4"/>
          <p:cNvSpPr txBox="1"/>
          <p:nvPr/>
        </p:nvSpPr>
        <p:spPr>
          <a:xfrm>
            <a:off x="728856" y="11261150"/>
            <a:ext cx="9875400" cy="1908738"/>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marL="0" lvl="0" indent="0" algn="l" rtl="0">
              <a:spcBef>
                <a:spcPts val="0"/>
              </a:spcBef>
              <a:spcAft>
                <a:spcPts val="0"/>
              </a:spcAft>
              <a:buNone/>
            </a:pPr>
            <a:r>
              <a:rPr lang="en-US" sz="2000" dirty="0" err="1">
                <a:solidFill>
                  <a:schemeClr val="dk1"/>
                </a:solidFill>
                <a:latin typeface="+mn-lt"/>
                <a:ea typeface="Calibri"/>
                <a:cs typeface="Times New Roman" panose="02020603050405020304" pitchFamily="18" charset="0"/>
                <a:sym typeface="Calibri"/>
              </a:rPr>
              <a:t>Leininger’s</a:t>
            </a:r>
            <a:r>
              <a:rPr lang="en-US" sz="2000" dirty="0">
                <a:solidFill>
                  <a:schemeClr val="dk1"/>
                </a:solidFill>
                <a:latin typeface="+mn-lt"/>
                <a:ea typeface="Calibri"/>
                <a:cs typeface="Times New Roman" panose="02020603050405020304" pitchFamily="18" charset="0"/>
                <a:sym typeface="Calibri"/>
              </a:rPr>
              <a:t> Culture Care </a:t>
            </a:r>
            <a:r>
              <a:rPr lang="en-US" sz="2000" dirty="0" err="1">
                <a:solidFill>
                  <a:schemeClr val="dk1"/>
                </a:solidFill>
                <a:latin typeface="+mn-lt"/>
                <a:ea typeface="Calibri"/>
                <a:cs typeface="Times New Roman" panose="02020603050405020304" pitchFamily="18" charset="0"/>
                <a:sym typeface="Calibri"/>
              </a:rPr>
              <a:t>Thoery</a:t>
            </a:r>
            <a:r>
              <a:rPr lang="en-US" sz="2000" dirty="0">
                <a:solidFill>
                  <a:schemeClr val="dk1"/>
                </a:solidFill>
                <a:latin typeface="+mn-lt"/>
                <a:ea typeface="Calibri"/>
                <a:cs typeface="Times New Roman" panose="02020603050405020304" pitchFamily="18" charset="0"/>
                <a:sym typeface="Calibri"/>
              </a:rPr>
              <a:t> can be applied to this project. The theory takes into consideration the culture of the patients and that they vary and can impact the care of the patients. By recognizing and incorporating a patient's cultural values and traditions into the line of care for patient, they can be treated more efficiently.</a:t>
            </a:r>
            <a:endParaRPr sz="2000" dirty="0">
              <a:solidFill>
                <a:schemeClr val="dk1"/>
              </a:solidFill>
              <a:latin typeface="+mn-lt"/>
              <a:ea typeface="Calibri"/>
              <a:cs typeface="Times New Roman" panose="02020603050405020304" pitchFamily="18" charset="0"/>
              <a:sym typeface="Calibri"/>
            </a:endParaRPr>
          </a:p>
        </p:txBody>
      </p:sp>
      <p:sp>
        <p:nvSpPr>
          <p:cNvPr id="40" name="Google Shape;40;p4"/>
          <p:cNvSpPr/>
          <p:nvPr/>
        </p:nvSpPr>
        <p:spPr>
          <a:xfrm>
            <a:off x="728846" y="10789813"/>
            <a:ext cx="98754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Calibri"/>
                <a:ea typeface="Calibri"/>
                <a:cs typeface="Calibri"/>
                <a:sym typeface="Calibri"/>
              </a:rPr>
              <a:t>Conceptual Framework </a:t>
            </a:r>
            <a:endParaRPr dirty="0"/>
          </a:p>
        </p:txBody>
      </p:sp>
      <p:sp>
        <p:nvSpPr>
          <p:cNvPr id="41" name="Google Shape;41;p4"/>
          <p:cNvSpPr txBox="1"/>
          <p:nvPr/>
        </p:nvSpPr>
        <p:spPr>
          <a:xfrm>
            <a:off x="21542350" y="14925975"/>
            <a:ext cx="10527000" cy="4055700"/>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r>
              <a:rPr lang="en-US" sz="800" dirty="0"/>
              <a:t>Cavalier </a:t>
            </a:r>
            <a:r>
              <a:rPr lang="en-US" sz="800" dirty="0" err="1"/>
              <a:t>Jr</a:t>
            </a:r>
            <a:r>
              <a:rPr lang="en-US" sz="800" dirty="0"/>
              <a:t>, J., Hampton, S. B., Langford, R., </a:t>
            </a:r>
            <a:r>
              <a:rPr lang="en-US" sz="800" dirty="0" err="1"/>
              <a:t>Symes</a:t>
            </a:r>
            <a:r>
              <a:rPr lang="en-US" sz="800" dirty="0"/>
              <a:t>, L., &amp; Young, A. (2018). The Influence of Race and Gender on Nursing Care Decisions: A Pain Management Intervention. </a:t>
            </a:r>
            <a:r>
              <a:rPr lang="en-US" sz="800" i="1" dirty="0" err="1"/>
              <a:t>PainManagement</a:t>
            </a:r>
            <a:r>
              <a:rPr lang="en-US" sz="800" i="1" dirty="0"/>
              <a:t> Nursing</a:t>
            </a:r>
            <a:r>
              <a:rPr lang="en-US" sz="800" dirty="0"/>
              <a:t>, </a:t>
            </a:r>
            <a:r>
              <a:rPr lang="en-US" sz="800" i="1" dirty="0"/>
              <a:t>19</a:t>
            </a:r>
            <a:r>
              <a:rPr lang="en-US" sz="800" dirty="0"/>
              <a:t>(3), 238–245.</a:t>
            </a:r>
          </a:p>
          <a:p>
            <a:endParaRPr lang="en-US" sz="800" dirty="0"/>
          </a:p>
          <a:p>
            <a:r>
              <a:rPr lang="en-US" sz="800" dirty="0"/>
              <a:t>Disparities. (</a:t>
            </a:r>
            <a:r>
              <a:rPr lang="en-US" sz="800" dirty="0" err="1"/>
              <a:t>n.d.</a:t>
            </a:r>
            <a:r>
              <a:rPr lang="en-US" sz="800" dirty="0"/>
              <a:t>). Retrieved July 6, 2019, from https://</a:t>
            </a:r>
            <a:r>
              <a:rPr lang="en-US" sz="800" dirty="0" err="1"/>
              <a:t>www.healthypeople.gov</a:t>
            </a:r>
            <a:r>
              <a:rPr lang="en-US" sz="800" dirty="0"/>
              <a:t>/2020/about/foundation-health-measures/Disparities</a:t>
            </a:r>
          </a:p>
          <a:p>
            <a:endParaRPr lang="en-US" sz="800" dirty="0"/>
          </a:p>
          <a:p>
            <a:r>
              <a:rPr lang="en-US" sz="800" dirty="0"/>
              <a:t>Epps, C. D., Ware, L. J., &amp; Packard, A. (2008). Ethnic Wait Time Differences in Analgesic Administration in the Emergency Department. </a:t>
            </a:r>
            <a:r>
              <a:rPr lang="en-US" sz="800" i="1" dirty="0"/>
              <a:t>Pain Management Nursing</a:t>
            </a:r>
            <a:r>
              <a:rPr lang="en-US" sz="800" dirty="0"/>
              <a:t>, </a:t>
            </a:r>
            <a:r>
              <a:rPr lang="en-US" sz="800" i="1" dirty="0"/>
              <a:t>9</a:t>
            </a:r>
            <a:r>
              <a:rPr lang="en-US" sz="800" dirty="0"/>
              <a:t>(1), 26–32.</a:t>
            </a:r>
            <a:r>
              <a:rPr lang="en-US" sz="800" u="sng" dirty="0">
                <a:hlinkClick r:id="rId3"/>
              </a:rPr>
              <a:t>https://doi.org/10.1016/j.pmn.2007.07.005</a:t>
            </a:r>
            <a:endParaRPr lang="en-US" sz="800" dirty="0"/>
          </a:p>
          <a:p>
            <a:endParaRPr lang="en-US" sz="800" dirty="0"/>
          </a:p>
          <a:p>
            <a:r>
              <a:rPr lang="en-US" sz="800" dirty="0" err="1"/>
              <a:t>Heins</a:t>
            </a:r>
            <a:r>
              <a:rPr lang="en-US" sz="800" dirty="0"/>
              <a:t>, J. K., </a:t>
            </a:r>
            <a:r>
              <a:rPr lang="en-US" sz="800" dirty="0" err="1"/>
              <a:t>Heins</a:t>
            </a:r>
            <a:r>
              <a:rPr lang="en-US" sz="800" dirty="0"/>
              <a:t>, A., </a:t>
            </a:r>
            <a:r>
              <a:rPr lang="en-US" sz="800" dirty="0" err="1"/>
              <a:t>Grammas</a:t>
            </a:r>
            <a:r>
              <a:rPr lang="en-US" sz="800" dirty="0"/>
              <a:t>, M., Costello, M., Huang, K., &amp; Mishra, S. (2006). Disparities in analgesia and opioid prescribing practices for patients with musculoskeletal pain in </a:t>
            </a:r>
            <a:r>
              <a:rPr lang="en-US" sz="800" dirty="0" err="1"/>
              <a:t>theemergency</a:t>
            </a:r>
            <a:r>
              <a:rPr lang="en-US" sz="800" dirty="0"/>
              <a:t> department. </a:t>
            </a:r>
            <a:r>
              <a:rPr lang="en-US" sz="800" i="1" dirty="0"/>
              <a:t>Journal of Emergency Nursing</a:t>
            </a:r>
            <a:r>
              <a:rPr lang="en-US" sz="800" dirty="0"/>
              <a:t>, </a:t>
            </a:r>
            <a:r>
              <a:rPr lang="en-US" sz="800" i="1" dirty="0"/>
              <a:t>32</a:t>
            </a:r>
            <a:r>
              <a:rPr lang="en-US" sz="800" dirty="0"/>
              <a:t>(3), 219–224.</a:t>
            </a:r>
          </a:p>
          <a:p>
            <a:endParaRPr lang="en-US" sz="800" dirty="0"/>
          </a:p>
          <a:p>
            <a:r>
              <a:rPr lang="en-US" sz="800" dirty="0"/>
              <a:t>Hoffman, K. M., </a:t>
            </a:r>
            <a:r>
              <a:rPr lang="en-US" sz="800" dirty="0" err="1"/>
              <a:t>Trawalter</a:t>
            </a:r>
            <a:r>
              <a:rPr lang="en-US" sz="800" dirty="0"/>
              <a:t>, S., </a:t>
            </a:r>
            <a:r>
              <a:rPr lang="en-US" sz="800" dirty="0" err="1"/>
              <a:t>Axt</a:t>
            </a:r>
            <a:r>
              <a:rPr lang="en-US" sz="800" dirty="0"/>
              <a:t>, J. R., &amp; Oliver, M. N. (2016). Racial bias in pain assessment and treatment recommendations, and false beliefs about biological differences between blacks and whites. </a:t>
            </a:r>
            <a:r>
              <a:rPr lang="en-US" sz="800" i="1" dirty="0"/>
              <a:t>Proceedings of the National Academy of Sciences of the United States of America</a:t>
            </a:r>
            <a:r>
              <a:rPr lang="en-US" sz="800" dirty="0"/>
              <a:t>, </a:t>
            </a:r>
            <a:r>
              <a:rPr lang="en-US" sz="800" i="1" dirty="0"/>
              <a:t>113</a:t>
            </a:r>
            <a:r>
              <a:rPr lang="en-US" sz="800" dirty="0"/>
              <a:t>(16), 4296–4301. </a:t>
            </a:r>
            <a:r>
              <a:rPr lang="en-US" sz="800" u="sng" dirty="0">
                <a:hlinkClick r:id="rId4"/>
              </a:rPr>
              <a:t>https://doi.org/10.1073/pnas.1516047113</a:t>
            </a:r>
            <a:endParaRPr lang="en-US" sz="800" dirty="0"/>
          </a:p>
          <a:p>
            <a:endParaRPr lang="en-US" sz="800" dirty="0"/>
          </a:p>
          <a:p>
            <a:r>
              <a:rPr lang="en-US" sz="800" dirty="0"/>
              <a:t>Hollingshead, N. A., </a:t>
            </a:r>
            <a:r>
              <a:rPr lang="en-US" sz="800" dirty="0" err="1"/>
              <a:t>Meints</a:t>
            </a:r>
            <a:r>
              <a:rPr lang="en-US" sz="800" dirty="0"/>
              <a:t>, S. M., Miller, M. M., Robinson, M. E., &amp; Hirsh, A. T. (2016). A comparison of race-related pain stereotypes held by White and Black individuals. </a:t>
            </a:r>
            <a:r>
              <a:rPr lang="en-US" sz="800" i="1" dirty="0"/>
              <a:t>Journal of Applied Social Psychology</a:t>
            </a:r>
            <a:r>
              <a:rPr lang="en-US" sz="800" dirty="0"/>
              <a:t>, </a:t>
            </a:r>
            <a:r>
              <a:rPr lang="en-US" sz="800" i="1" dirty="0"/>
              <a:t>46</a:t>
            </a:r>
            <a:r>
              <a:rPr lang="en-US" sz="800" dirty="0"/>
              <a:t>(12), 718–723.</a:t>
            </a:r>
          </a:p>
          <a:p>
            <a:endParaRPr lang="en-US" sz="800" dirty="0"/>
          </a:p>
          <a:p>
            <a:r>
              <a:rPr lang="en-US" sz="800" dirty="0" err="1"/>
              <a:t>Im</a:t>
            </a:r>
            <a:r>
              <a:rPr lang="en-US" sz="800" dirty="0"/>
              <a:t>, E.-O., &amp; </a:t>
            </a:r>
            <a:r>
              <a:rPr lang="en-US" sz="800" dirty="0" err="1"/>
              <a:t>Chee</a:t>
            </a:r>
            <a:r>
              <a:rPr lang="en-US" sz="800" dirty="0"/>
              <a:t>, W. (2011). The DSCP-CA: A Decision Support Computer Program-Cancer Pain Management. </a:t>
            </a:r>
            <a:r>
              <a:rPr lang="en-US" sz="800" i="1" dirty="0"/>
              <a:t>CIN: Computers, Informatics, Nursing</a:t>
            </a:r>
            <a:r>
              <a:rPr lang="en-US" sz="800" dirty="0"/>
              <a:t>, </a:t>
            </a:r>
            <a:r>
              <a:rPr lang="en-US" sz="800" i="1" dirty="0"/>
              <a:t>29</a:t>
            </a:r>
            <a:r>
              <a:rPr lang="en-US" sz="800" dirty="0"/>
              <a:t>(5), 289–296.</a:t>
            </a:r>
          </a:p>
          <a:p>
            <a:endParaRPr lang="en-US" sz="800" dirty="0"/>
          </a:p>
          <a:p>
            <a:r>
              <a:rPr lang="en-US" sz="800" dirty="0"/>
              <a:t>Mack, D. S., </a:t>
            </a:r>
            <a:r>
              <a:rPr lang="en-US" sz="800" dirty="0" err="1"/>
              <a:t>Hunnicutt</a:t>
            </a:r>
            <a:r>
              <a:rPr lang="en-US" sz="800" dirty="0"/>
              <a:t>, J. N., </a:t>
            </a:r>
            <a:r>
              <a:rPr lang="en-US" sz="800" dirty="0" err="1"/>
              <a:t>Jesdale</a:t>
            </a:r>
            <a:r>
              <a:rPr lang="en-US" sz="800" dirty="0"/>
              <a:t>, B. M., &amp; </a:t>
            </a:r>
            <a:r>
              <a:rPr lang="en-US" sz="800" dirty="0" err="1"/>
              <a:t>Lapane</a:t>
            </a:r>
            <a:r>
              <a:rPr lang="en-US" sz="800" dirty="0"/>
              <a:t>, K. L. (2018). Non-Hispanic Black-White disparities in pain and pain management among newly admitted nursing home residents with cancer. </a:t>
            </a:r>
            <a:r>
              <a:rPr lang="en-US" sz="800" i="1" dirty="0"/>
              <a:t>Journal of Pain Research; </a:t>
            </a:r>
            <a:r>
              <a:rPr lang="en-US" sz="800" i="1" dirty="0" err="1"/>
              <a:t>Macclesfield</a:t>
            </a:r>
            <a:r>
              <a:rPr lang="en-US" sz="800" dirty="0"/>
              <a:t>, </a:t>
            </a:r>
            <a:r>
              <a:rPr lang="en-US" sz="800" i="1" dirty="0"/>
              <a:t>11</a:t>
            </a:r>
            <a:r>
              <a:rPr lang="en-US" sz="800" dirty="0"/>
              <a:t>, 753–761.</a:t>
            </a:r>
            <a:r>
              <a:rPr lang="en-US" sz="800" u="sng" dirty="0">
                <a:hlinkClick r:id="rId5"/>
              </a:rPr>
              <a:t>http://dx.doi.org.eresources.mssm.edu/10.2147/JPR.S158128</a:t>
            </a:r>
            <a:endParaRPr lang="en-US" sz="800" dirty="0"/>
          </a:p>
          <a:p>
            <a:endParaRPr lang="en-US" sz="800" dirty="0"/>
          </a:p>
          <a:p>
            <a:r>
              <a:rPr lang="en-US" sz="800" dirty="0"/>
              <a:t>Paulson, M., &amp; Dekker, A. H. (2005). Healthcare disparities in pain management. </a:t>
            </a:r>
            <a:r>
              <a:rPr lang="en-US" sz="800" i="1" dirty="0"/>
              <a:t>The Journal of the American Osteopathic Association</a:t>
            </a:r>
            <a:r>
              <a:rPr lang="en-US" sz="800" dirty="0"/>
              <a:t>, </a:t>
            </a:r>
            <a:r>
              <a:rPr lang="en-US" sz="800" i="1" dirty="0"/>
              <a:t>105</a:t>
            </a:r>
            <a:r>
              <a:rPr lang="en-US" sz="800" dirty="0"/>
              <a:t>(6_suppl_3), S14–S17.</a:t>
            </a:r>
          </a:p>
          <a:p>
            <a:endParaRPr lang="en-US" sz="800" dirty="0"/>
          </a:p>
          <a:p>
            <a:r>
              <a:rPr lang="en-US" sz="800" dirty="0" err="1"/>
              <a:t>Vallerand</a:t>
            </a:r>
            <a:r>
              <a:rPr lang="en-US" sz="800" dirty="0"/>
              <a:t>, A. H., </a:t>
            </a:r>
            <a:r>
              <a:rPr lang="en-US" sz="800" dirty="0" err="1"/>
              <a:t>Hasenau</a:t>
            </a:r>
            <a:r>
              <a:rPr lang="en-US" sz="800" dirty="0"/>
              <a:t>, S., Templin, T., &amp; Collins-</a:t>
            </a:r>
            <a:r>
              <a:rPr lang="en-US" sz="800" dirty="0" err="1"/>
              <a:t>Bohler</a:t>
            </a:r>
            <a:r>
              <a:rPr lang="en-US" sz="800" dirty="0"/>
              <a:t>, D. (2005). Disparities between black and white patients with cancer pain: The effect of perception of control over </a:t>
            </a:r>
            <a:r>
              <a:rPr lang="en-US" sz="800" dirty="0" err="1"/>
              <a:t>pain.</a:t>
            </a:r>
            <a:r>
              <a:rPr lang="en-US" sz="800" i="1" dirty="0" err="1"/>
              <a:t>Pain</a:t>
            </a:r>
            <a:r>
              <a:rPr lang="en-US" sz="800" i="1" dirty="0"/>
              <a:t> Medicine</a:t>
            </a:r>
            <a:r>
              <a:rPr lang="en-US" sz="800" dirty="0"/>
              <a:t>, </a:t>
            </a:r>
            <a:r>
              <a:rPr lang="en-US" sz="800" i="1" dirty="0"/>
              <a:t>6</a:t>
            </a:r>
            <a:r>
              <a:rPr lang="en-US" sz="800" dirty="0"/>
              <a:t>(3), 242–250.</a:t>
            </a:r>
          </a:p>
          <a:p>
            <a:endParaRPr lang="en-US" sz="800" dirty="0"/>
          </a:p>
          <a:p>
            <a:r>
              <a:rPr lang="en-US" sz="800" dirty="0" err="1"/>
              <a:t>Wandner</a:t>
            </a:r>
            <a:r>
              <a:rPr lang="en-US" sz="800" dirty="0"/>
              <a:t>, L. D., Heft, M. W., </a:t>
            </a:r>
            <a:r>
              <a:rPr lang="en-US" sz="800" dirty="0" err="1"/>
              <a:t>Lok</a:t>
            </a:r>
            <a:r>
              <a:rPr lang="en-US" sz="800" dirty="0"/>
              <a:t>, B. C., Hirsh, A. T., George, S. Z., </a:t>
            </a:r>
            <a:r>
              <a:rPr lang="en-US" sz="800" dirty="0" err="1"/>
              <a:t>Horgas</a:t>
            </a:r>
            <a:r>
              <a:rPr lang="en-US" sz="800" dirty="0"/>
              <a:t>, A. L., … Robinson, M. E. (2014). The impact of patients’ gender, race, and age on health </a:t>
            </a:r>
            <a:r>
              <a:rPr lang="en-US" sz="800" dirty="0" err="1"/>
              <a:t>careprofessionals</a:t>
            </a:r>
            <a:r>
              <a:rPr lang="en-US" sz="800" dirty="0"/>
              <a:t>’ pain management decisions: An online survey using virtual human </a:t>
            </a:r>
          </a:p>
          <a:p>
            <a:r>
              <a:rPr lang="en-US" sz="800" dirty="0"/>
              <a:t>technology. </a:t>
            </a:r>
            <a:r>
              <a:rPr lang="en-US" sz="800" i="1" dirty="0"/>
              <a:t>International Journal of Nursing Studies</a:t>
            </a:r>
            <a:r>
              <a:rPr lang="en-US" sz="800" dirty="0"/>
              <a:t>, </a:t>
            </a:r>
            <a:r>
              <a:rPr lang="en-US" sz="800" i="1" dirty="0"/>
              <a:t>51</a:t>
            </a:r>
            <a:r>
              <a:rPr lang="en-US" sz="800" dirty="0"/>
              <a:t>(5), 726–733.</a:t>
            </a:r>
          </a:p>
          <a:p>
            <a:endParaRPr lang="en-US" sz="800" dirty="0"/>
          </a:p>
          <a:p>
            <a:r>
              <a:rPr lang="en-US" sz="800" dirty="0"/>
              <a:t>Wheeler, E., </a:t>
            </a:r>
            <a:r>
              <a:rPr lang="en-US" sz="800" dirty="0" err="1"/>
              <a:t>Hardie</a:t>
            </a:r>
            <a:r>
              <a:rPr lang="en-US" sz="800" dirty="0"/>
              <a:t>, T., </a:t>
            </a:r>
            <a:r>
              <a:rPr lang="en-US" sz="800" dirty="0" err="1"/>
              <a:t>Klemm</a:t>
            </a:r>
            <a:r>
              <a:rPr lang="en-US" sz="800" dirty="0"/>
              <a:t>, P., </a:t>
            </a:r>
            <a:r>
              <a:rPr lang="en-US" sz="800" dirty="0" err="1"/>
              <a:t>Akanji</a:t>
            </a:r>
            <a:r>
              <a:rPr lang="en-US" sz="800" dirty="0"/>
              <a:t>, I., </a:t>
            </a:r>
            <a:r>
              <a:rPr lang="en-US" sz="800" dirty="0" err="1"/>
              <a:t>Schonewolf</a:t>
            </a:r>
            <a:r>
              <a:rPr lang="en-US" sz="800" dirty="0"/>
              <a:t>, E., Scott, J., &amp; Sterling, B. (2010). Level of pain and waiting time in the emergency department. </a:t>
            </a:r>
            <a:r>
              <a:rPr lang="en-US" sz="800" i="1" dirty="0"/>
              <a:t>Pain Management Nursing,11</a:t>
            </a:r>
            <a:r>
              <a:rPr lang="en-US" sz="800" dirty="0"/>
              <a:t>(2), 108–114.</a:t>
            </a:r>
          </a:p>
          <a:p>
            <a:endParaRPr lang="en-US" sz="800" dirty="0"/>
          </a:p>
          <a:p>
            <a:r>
              <a:rPr lang="en-US" sz="800" dirty="0"/>
              <a:t>Wyatt, R. (2013, May 01). Pain and Ethnicity. Retrieved July 9, 2019, from https://</a:t>
            </a:r>
            <a:r>
              <a:rPr lang="en-US" sz="800" dirty="0" err="1"/>
              <a:t>journalofethics.ama-assn.org</a:t>
            </a:r>
            <a:r>
              <a:rPr lang="en-US" sz="800" dirty="0"/>
              <a:t>/article/pain-and-ethnicity/2013-05</a:t>
            </a:r>
          </a:p>
          <a:p>
            <a:pPr marL="0" marR="0" lvl="0" indent="0" algn="l" rtl="0">
              <a:lnSpc>
                <a:spcPct val="100000"/>
              </a:lnSpc>
              <a:spcBef>
                <a:spcPts val="900"/>
              </a:spcBef>
              <a:spcAft>
                <a:spcPts val="0"/>
              </a:spcAft>
              <a:buNone/>
            </a:pPr>
            <a:endParaRPr sz="800" dirty="0">
              <a:solidFill>
                <a:srgbClr val="222222"/>
              </a:solidFill>
              <a:highlight>
                <a:srgbClr val="FFFFFF"/>
              </a:highlight>
              <a:latin typeface="Calibri"/>
              <a:ea typeface="Calibri"/>
              <a:cs typeface="Calibri"/>
              <a:sym typeface="Calibri"/>
            </a:endParaRPr>
          </a:p>
        </p:txBody>
      </p:sp>
      <p:sp>
        <p:nvSpPr>
          <p:cNvPr id="42" name="Google Shape;42;p4"/>
          <p:cNvSpPr/>
          <p:nvPr/>
        </p:nvSpPr>
        <p:spPr>
          <a:xfrm>
            <a:off x="21542350" y="14488300"/>
            <a:ext cx="105270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a:solidFill>
                  <a:srgbClr val="EAF1DD"/>
                </a:solidFill>
                <a:latin typeface="Calibri"/>
                <a:ea typeface="Calibri"/>
                <a:cs typeface="Calibri"/>
                <a:sym typeface="Calibri"/>
              </a:rPr>
              <a:t>References</a:t>
            </a:r>
            <a:endParaRPr/>
          </a:p>
        </p:txBody>
      </p:sp>
      <p:sp>
        <p:nvSpPr>
          <p:cNvPr id="43" name="Google Shape;43;p4"/>
          <p:cNvSpPr txBox="1"/>
          <p:nvPr/>
        </p:nvSpPr>
        <p:spPr>
          <a:xfrm>
            <a:off x="11273377" y="14313345"/>
            <a:ext cx="9875400" cy="4614641"/>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marL="457200" lvl="0" indent="-457200" algn="l" rtl="0">
              <a:spcBef>
                <a:spcPts val="0"/>
              </a:spcBef>
              <a:spcAft>
                <a:spcPts val="0"/>
              </a:spcAft>
              <a:buFont typeface="Arial" panose="020B0604020202020204" pitchFamily="34" charset="0"/>
              <a:buChar char="•"/>
            </a:pPr>
            <a:r>
              <a:rPr lang="en-US" sz="2400" dirty="0">
                <a:solidFill>
                  <a:schemeClr val="dk1"/>
                </a:solidFill>
                <a:latin typeface="+mn-lt"/>
                <a:ea typeface="Calibri"/>
                <a:cs typeface="Times New Roman" panose="02020603050405020304" pitchFamily="18" charset="0"/>
                <a:sym typeface="Calibri"/>
              </a:rPr>
              <a:t>While testing in a metropolitan area allows for a more diverse patient setting, it would be beneficial to test the effect of the workshop in a more rural/suburban settings also, where diversity among patients are not seen and as a result some biases may be greater.</a:t>
            </a:r>
          </a:p>
          <a:p>
            <a:pPr marL="457200" lvl="0" indent="-457200" algn="l" rtl="0">
              <a:spcBef>
                <a:spcPts val="0"/>
              </a:spcBef>
              <a:spcAft>
                <a:spcPts val="0"/>
              </a:spcAft>
              <a:buFont typeface="Arial" panose="020B0604020202020204" pitchFamily="34" charset="0"/>
              <a:buChar char="•"/>
            </a:pPr>
            <a:r>
              <a:rPr lang="en-US" sz="2400" dirty="0">
                <a:solidFill>
                  <a:schemeClr val="dk1"/>
                </a:solidFill>
                <a:latin typeface="+mn-lt"/>
                <a:ea typeface="Calibri"/>
                <a:cs typeface="Times New Roman" panose="02020603050405020304" pitchFamily="18" charset="0"/>
                <a:sym typeface="Calibri"/>
              </a:rPr>
              <a:t>The likely hood that patients may not be compliant and not full out the survey which is the main determining factor in seeing if the workshop was beneficial</a:t>
            </a:r>
            <a:endParaRPr sz="2400" dirty="0">
              <a:solidFill>
                <a:schemeClr val="dk1"/>
              </a:solidFill>
              <a:latin typeface="+mn-lt"/>
              <a:ea typeface="Calibri"/>
              <a:cs typeface="Times New Roman" panose="02020603050405020304" pitchFamily="18" charset="0"/>
              <a:sym typeface="Calibri"/>
            </a:endParaRPr>
          </a:p>
          <a:p>
            <a:pPr marL="0" marR="0" lvl="0" indent="0" algn="l" rtl="0">
              <a:spcBef>
                <a:spcPts val="0"/>
              </a:spcBef>
              <a:spcAft>
                <a:spcPts val="0"/>
              </a:spcAft>
              <a:buClr>
                <a:schemeClr val="dk1"/>
              </a:buClr>
              <a:buSzPts val="1100"/>
              <a:buFont typeface="Arial"/>
              <a:buNone/>
            </a:pPr>
            <a:endParaRPr sz="2800" dirty="0">
              <a:solidFill>
                <a:schemeClr val="dk1"/>
              </a:solidFill>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1100"/>
              <a:buFont typeface="Arial"/>
              <a:buNone/>
            </a:pPr>
            <a:r>
              <a:rPr lang="en-US" sz="2800" dirty="0">
                <a:solidFill>
                  <a:schemeClr val="dk1"/>
                </a:solidFill>
                <a:latin typeface="Times New Roman" panose="02020603050405020304" pitchFamily="18" charset="0"/>
                <a:cs typeface="Times New Roman" panose="02020603050405020304" pitchFamily="18" charset="0"/>
              </a:rPr>
              <a:t>				</a:t>
            </a:r>
            <a:endParaRPr sz="2800" dirty="0">
              <a:solidFill>
                <a:schemeClr val="dk1"/>
              </a:solidFill>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1100"/>
              <a:buFont typeface="Arial"/>
              <a:buNone/>
            </a:pPr>
            <a:r>
              <a:rPr lang="en-US" sz="2800" dirty="0">
                <a:solidFill>
                  <a:schemeClr val="dk1"/>
                </a:solidFill>
                <a:latin typeface="Times New Roman" panose="02020603050405020304" pitchFamily="18" charset="0"/>
                <a:cs typeface="Times New Roman" panose="02020603050405020304" pitchFamily="18" charset="0"/>
              </a:rPr>
              <a:t>			</a:t>
            </a:r>
            <a:endParaRPr sz="2800" dirty="0">
              <a:solidFill>
                <a:schemeClr val="dk1"/>
              </a:solidFill>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Clr>
                <a:schemeClr val="dk1"/>
              </a:buClr>
              <a:buSzPts val="1100"/>
              <a:buFont typeface="Arial"/>
              <a:buNone/>
            </a:pPr>
            <a:r>
              <a:rPr lang="en-US" sz="2800" dirty="0">
                <a:solidFill>
                  <a:schemeClr val="dk1"/>
                </a:solidFill>
                <a:latin typeface="Times New Roman" panose="02020603050405020304" pitchFamily="18" charset="0"/>
                <a:cs typeface="Times New Roman" panose="02020603050405020304" pitchFamily="18" charset="0"/>
              </a:rPr>
              <a:t>		</a:t>
            </a:r>
            <a:endParaRPr sz="2800" dirty="0">
              <a:solidFill>
                <a:schemeClr val="dk1"/>
              </a:solidFill>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800" dirty="0">
                <a:solidFill>
                  <a:schemeClr val="dk1"/>
                </a:solidFill>
                <a:latin typeface="Times New Roman" panose="02020603050405020304" pitchFamily="18" charset="0"/>
                <a:cs typeface="Times New Roman" panose="02020603050405020304" pitchFamily="18" charset="0"/>
              </a:rPr>
              <a:t>	 </a:t>
            </a:r>
            <a:endParaRPr sz="2800" dirty="0">
              <a:solidFill>
                <a:schemeClr val="dk1"/>
              </a:solidFill>
              <a:latin typeface="Times New Roman" panose="02020603050405020304" pitchFamily="18" charset="0"/>
              <a:cs typeface="Times New Roman" panose="02020603050405020304" pitchFamily="18" charset="0"/>
            </a:endParaRPr>
          </a:p>
        </p:txBody>
      </p:sp>
      <p:sp>
        <p:nvSpPr>
          <p:cNvPr id="44" name="Google Shape;44;p4"/>
          <p:cNvSpPr/>
          <p:nvPr/>
        </p:nvSpPr>
        <p:spPr>
          <a:xfrm>
            <a:off x="11273377" y="13702345"/>
            <a:ext cx="98754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Calibri"/>
                <a:ea typeface="Calibri"/>
                <a:cs typeface="Calibri"/>
                <a:sym typeface="Calibri"/>
              </a:rPr>
              <a:t>Limitations and Conclusion</a:t>
            </a:r>
            <a:endParaRPr dirty="0"/>
          </a:p>
        </p:txBody>
      </p:sp>
      <p:sp>
        <p:nvSpPr>
          <p:cNvPr id="45" name="Google Shape;45;p4"/>
          <p:cNvSpPr/>
          <p:nvPr/>
        </p:nvSpPr>
        <p:spPr>
          <a:xfrm>
            <a:off x="11273400" y="9812350"/>
            <a:ext cx="9875400" cy="457200"/>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lvl="0" indent="0" algn="ctr" rtl="0">
              <a:spcBef>
                <a:spcPts val="0"/>
              </a:spcBef>
              <a:spcAft>
                <a:spcPts val="0"/>
              </a:spcAft>
              <a:buClr>
                <a:schemeClr val="dk1"/>
              </a:buClr>
              <a:buFont typeface="Arial"/>
              <a:buNone/>
            </a:pPr>
            <a:r>
              <a:rPr lang="en-US" sz="3200" b="1" dirty="0">
                <a:solidFill>
                  <a:srgbClr val="EAF1DD"/>
                </a:solidFill>
                <a:latin typeface="Calibri"/>
                <a:ea typeface="Calibri"/>
                <a:cs typeface="Calibri"/>
                <a:sym typeface="Calibri"/>
              </a:rPr>
              <a:t>PICO QUESTION</a:t>
            </a:r>
            <a:endParaRPr dirty="0"/>
          </a:p>
        </p:txBody>
      </p:sp>
      <p:sp>
        <p:nvSpPr>
          <p:cNvPr id="47" name="Google Shape;47;p4"/>
          <p:cNvSpPr txBox="1"/>
          <p:nvPr/>
        </p:nvSpPr>
        <p:spPr>
          <a:xfrm>
            <a:off x="752374" y="18822375"/>
            <a:ext cx="5597875" cy="298078"/>
          </a:xfrm>
          <a:prstGeom prst="rect">
            <a:avLst/>
          </a:prstGeom>
          <a:solidFill>
            <a:srgbClr val="FFFFFF"/>
          </a:solidFill>
          <a:ln>
            <a:noFill/>
          </a:ln>
        </p:spPr>
        <p:txBody>
          <a:bodyPr spcFirstLastPara="1" wrap="square" lIns="48950" tIns="24475" rIns="48950" bIns="24475" anchor="t" anchorCtr="0">
            <a:noAutofit/>
          </a:bodyPr>
          <a:lstStyle/>
          <a:p>
            <a:pPr marL="0" marR="0" lvl="0" indent="0" algn="ctr" rtl="0">
              <a:spcBef>
                <a:spcPts val="0"/>
              </a:spcBef>
              <a:spcAft>
                <a:spcPts val="0"/>
              </a:spcAft>
              <a:buNone/>
            </a:pPr>
            <a:r>
              <a:rPr lang="en-US" sz="1600" b="1" u="none" dirty="0">
                <a:solidFill>
                  <a:schemeClr val="dk1"/>
                </a:solidFill>
                <a:latin typeface="+mn-lt"/>
                <a:ea typeface="Calibri"/>
                <a:cs typeface="Calibri"/>
                <a:sym typeface="Calibri"/>
              </a:rPr>
              <a:t>Figure 1</a:t>
            </a:r>
            <a:r>
              <a:rPr lang="en-US" sz="1600" b="1" dirty="0">
                <a:solidFill>
                  <a:schemeClr val="dk1"/>
                </a:solidFill>
                <a:latin typeface="+mn-lt"/>
                <a:ea typeface="Calibri"/>
                <a:cs typeface="Calibri"/>
                <a:sym typeface="Calibri"/>
              </a:rPr>
              <a:t>. </a:t>
            </a:r>
            <a:r>
              <a:rPr lang="en-US" sz="1600" b="1" dirty="0" err="1">
                <a:solidFill>
                  <a:schemeClr val="dk1"/>
                </a:solidFill>
                <a:latin typeface="+mn-lt"/>
                <a:ea typeface="Calibri"/>
                <a:cs typeface="Calibri"/>
                <a:sym typeface="Calibri"/>
              </a:rPr>
              <a:t>Leininger’s</a:t>
            </a:r>
            <a:r>
              <a:rPr lang="en-US" sz="1600" b="1" dirty="0">
                <a:solidFill>
                  <a:schemeClr val="dk1"/>
                </a:solidFill>
                <a:latin typeface="+mn-lt"/>
                <a:ea typeface="Calibri"/>
                <a:cs typeface="Calibri"/>
                <a:sym typeface="Calibri"/>
              </a:rPr>
              <a:t> Culture Care </a:t>
            </a:r>
            <a:r>
              <a:rPr lang="en-US" sz="1600" b="1" dirty="0" err="1">
                <a:solidFill>
                  <a:schemeClr val="dk1"/>
                </a:solidFill>
                <a:latin typeface="+mn-lt"/>
                <a:ea typeface="Calibri"/>
                <a:cs typeface="Calibri"/>
                <a:sym typeface="Calibri"/>
              </a:rPr>
              <a:t>Thoery</a:t>
            </a:r>
            <a:r>
              <a:rPr lang="en-US" sz="1600" b="1" dirty="0">
                <a:solidFill>
                  <a:schemeClr val="dk1"/>
                </a:solidFill>
                <a:latin typeface="+mn-lt"/>
                <a:ea typeface="Calibri"/>
                <a:cs typeface="Calibri"/>
                <a:sym typeface="Calibri"/>
              </a:rPr>
              <a:t> Sunrise Model</a:t>
            </a:r>
            <a:endParaRPr sz="1600" dirty="0">
              <a:highlight>
                <a:srgbClr val="FFFFFF"/>
              </a:highlight>
              <a:latin typeface="+mn-lt"/>
              <a:ea typeface="Calibri"/>
              <a:cs typeface="Calibri"/>
              <a:sym typeface="Calibri"/>
            </a:endParaRPr>
          </a:p>
        </p:txBody>
      </p:sp>
      <p:pic>
        <p:nvPicPr>
          <p:cNvPr id="48" name="Google Shape;48;p4"/>
          <p:cNvPicPr preferRelativeResize="0"/>
          <p:nvPr/>
        </p:nvPicPr>
        <p:blipFill>
          <a:blip r:embed="rId6">
            <a:alphaModFix/>
          </a:blip>
          <a:stretch>
            <a:fillRect/>
          </a:stretch>
        </p:blipFill>
        <p:spPr>
          <a:xfrm>
            <a:off x="752438" y="369319"/>
            <a:ext cx="5646806" cy="1899150"/>
          </a:xfrm>
          <a:prstGeom prst="rect">
            <a:avLst/>
          </a:prstGeom>
          <a:noFill/>
          <a:ln>
            <a:noFill/>
          </a:ln>
        </p:spPr>
      </p:pic>
      <p:pic>
        <p:nvPicPr>
          <p:cNvPr id="49" name="Google Shape;49;p4"/>
          <p:cNvPicPr preferRelativeResize="0"/>
          <p:nvPr/>
        </p:nvPicPr>
        <p:blipFill>
          <a:blip r:embed="rId6">
            <a:alphaModFix/>
          </a:blip>
          <a:stretch>
            <a:fillRect/>
          </a:stretch>
        </p:blipFill>
        <p:spPr>
          <a:xfrm>
            <a:off x="24320222" y="389305"/>
            <a:ext cx="4292400" cy="1443619"/>
          </a:xfrm>
          <a:prstGeom prst="rect">
            <a:avLst/>
          </a:prstGeom>
          <a:noFill/>
          <a:ln>
            <a:noFill/>
          </a:ln>
        </p:spPr>
      </p:pic>
      <p:sp>
        <p:nvSpPr>
          <p:cNvPr id="50" name="Google Shape;50;p4"/>
          <p:cNvSpPr txBox="1"/>
          <p:nvPr/>
        </p:nvSpPr>
        <p:spPr>
          <a:xfrm>
            <a:off x="752450" y="7749729"/>
            <a:ext cx="9875400" cy="3021696"/>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marL="0" marR="0" lvl="0" indent="0" algn="l" rtl="0">
              <a:spcBef>
                <a:spcPts val="0"/>
              </a:spcBef>
              <a:spcAft>
                <a:spcPts val="0"/>
              </a:spcAft>
              <a:buNone/>
            </a:pPr>
            <a:r>
              <a:rPr lang="en-US" sz="2000" dirty="0">
                <a:latin typeface="+mn-lt"/>
                <a:ea typeface="Calibri"/>
                <a:cs typeface="Calibri"/>
                <a:sym typeface="Calibri"/>
              </a:rPr>
              <a:t>Minorities are less likely to be given adequate pain management. </a:t>
            </a:r>
            <a:r>
              <a:rPr lang="en-US" sz="2000">
                <a:latin typeface="+mn-lt"/>
                <a:ea typeface="Calibri"/>
                <a:cs typeface="Calibri"/>
                <a:sym typeface="Calibri"/>
              </a:rPr>
              <a:t>This discrepancy </a:t>
            </a:r>
            <a:r>
              <a:rPr lang="en-US" sz="2000" dirty="0">
                <a:latin typeface="+mn-lt"/>
                <a:ea typeface="Calibri"/>
                <a:cs typeface="Calibri"/>
                <a:sym typeface="Calibri"/>
              </a:rPr>
              <a:t>may have occurred due to two main possibilities.</a:t>
            </a:r>
          </a:p>
          <a:p>
            <a:pPr marL="457200" lvl="0" indent="-349250">
              <a:lnSpc>
                <a:spcPct val="115000"/>
              </a:lnSpc>
              <a:buClr>
                <a:schemeClr val="dk1"/>
              </a:buClr>
              <a:buSzPts val="1900"/>
              <a:buFont typeface="Calibri"/>
              <a:buChar char="●"/>
            </a:pPr>
            <a:r>
              <a:rPr lang="en-US" sz="2000" dirty="0">
                <a:solidFill>
                  <a:schemeClr val="dk1"/>
                </a:solidFill>
                <a:highlight>
                  <a:schemeClr val="lt1"/>
                </a:highlight>
                <a:latin typeface="+mn-lt"/>
                <a:ea typeface="Calibri"/>
                <a:cs typeface="Times New Roman" panose="02020603050405020304" pitchFamily="18" charset="0"/>
                <a:sym typeface="Calibri"/>
              </a:rPr>
              <a:t> Minorities (African Americans/Blacks, Hispanics, Asians, Native Americans, etc.) were more likely to tended to downplay the pain they feel and live as normally as possible due to how they were raised, while Caucasians/Whites tended to be more aggressive in their pain treatment (</a:t>
            </a:r>
            <a:r>
              <a:rPr lang="en-US" sz="2000" dirty="0" err="1">
                <a:solidFill>
                  <a:schemeClr val="dk1"/>
                </a:solidFill>
                <a:highlight>
                  <a:schemeClr val="lt1"/>
                </a:highlight>
                <a:latin typeface="+mn-lt"/>
                <a:ea typeface="Calibri"/>
                <a:cs typeface="Times New Roman" panose="02020603050405020304" pitchFamily="18" charset="0"/>
                <a:sym typeface="Calibri"/>
              </a:rPr>
              <a:t>Im</a:t>
            </a:r>
            <a:r>
              <a:rPr lang="en-US" sz="2000" dirty="0">
                <a:solidFill>
                  <a:schemeClr val="dk1"/>
                </a:solidFill>
                <a:highlight>
                  <a:schemeClr val="lt1"/>
                </a:highlight>
                <a:latin typeface="+mn-lt"/>
                <a:ea typeface="Calibri"/>
                <a:cs typeface="Times New Roman" panose="02020603050405020304" pitchFamily="18" charset="0"/>
                <a:sym typeface="Calibri"/>
              </a:rPr>
              <a:t> and </a:t>
            </a:r>
            <a:r>
              <a:rPr lang="en-US" sz="2000" dirty="0" err="1">
                <a:solidFill>
                  <a:schemeClr val="dk1"/>
                </a:solidFill>
                <a:highlight>
                  <a:schemeClr val="lt1"/>
                </a:highlight>
                <a:latin typeface="+mn-lt"/>
                <a:ea typeface="Calibri"/>
                <a:cs typeface="Times New Roman" panose="02020603050405020304" pitchFamily="18" charset="0"/>
                <a:sym typeface="Calibri"/>
              </a:rPr>
              <a:t>Chee</a:t>
            </a:r>
            <a:r>
              <a:rPr lang="en-US" sz="2000" dirty="0">
                <a:solidFill>
                  <a:schemeClr val="dk1"/>
                </a:solidFill>
                <a:highlight>
                  <a:schemeClr val="lt1"/>
                </a:highlight>
                <a:latin typeface="+mn-lt"/>
                <a:ea typeface="Calibri"/>
                <a:cs typeface="Times New Roman" panose="02020603050405020304" pitchFamily="18" charset="0"/>
                <a:sym typeface="Calibri"/>
              </a:rPr>
              <a:t> 2011).</a:t>
            </a:r>
          </a:p>
          <a:p>
            <a:pPr marL="457200" lvl="0" indent="-349250">
              <a:lnSpc>
                <a:spcPct val="115000"/>
              </a:lnSpc>
              <a:buClr>
                <a:schemeClr val="dk1"/>
              </a:buClr>
              <a:buSzPts val="1900"/>
              <a:buFont typeface="Calibri"/>
              <a:buChar char="●"/>
            </a:pPr>
            <a:r>
              <a:rPr lang="en-US" sz="2000" dirty="0">
                <a:solidFill>
                  <a:schemeClr val="dk1"/>
                </a:solidFill>
                <a:highlight>
                  <a:schemeClr val="lt1"/>
                </a:highlight>
                <a:latin typeface="+mn-lt"/>
                <a:ea typeface="Calibri"/>
                <a:cs typeface="Times New Roman" panose="02020603050405020304" pitchFamily="18" charset="0"/>
                <a:sym typeface="Calibri"/>
              </a:rPr>
              <a:t>Biases on what different races can handle, regarding pain </a:t>
            </a:r>
            <a:r>
              <a:rPr lang="en-US" sz="2000" dirty="0">
                <a:latin typeface="+mn-lt"/>
              </a:rPr>
              <a:t>(Hollingshead, </a:t>
            </a:r>
            <a:r>
              <a:rPr lang="en-US" sz="2000" dirty="0" err="1">
                <a:latin typeface="+mn-lt"/>
              </a:rPr>
              <a:t>Meints</a:t>
            </a:r>
            <a:r>
              <a:rPr lang="en-US" sz="2000" dirty="0">
                <a:latin typeface="+mn-lt"/>
              </a:rPr>
              <a:t>, Miller, Robinson, &amp; Hirsh, 2016). </a:t>
            </a:r>
            <a:endParaRPr lang="en-US" sz="2000" dirty="0">
              <a:solidFill>
                <a:schemeClr val="dk1"/>
              </a:solidFill>
              <a:highlight>
                <a:schemeClr val="lt1"/>
              </a:highlight>
              <a:latin typeface="+mn-lt"/>
              <a:ea typeface="Calibri"/>
              <a:cs typeface="Times New Roman" panose="02020603050405020304" pitchFamily="18" charset="0"/>
              <a:sym typeface="Calibri"/>
            </a:endParaRPr>
          </a:p>
          <a:p>
            <a:pPr marL="0" marR="0" lvl="0" indent="0" algn="l" rtl="0">
              <a:spcBef>
                <a:spcPts val="0"/>
              </a:spcBef>
              <a:spcAft>
                <a:spcPts val="0"/>
              </a:spcAft>
              <a:buNone/>
            </a:pPr>
            <a:endParaRPr sz="1800" dirty="0">
              <a:latin typeface="Calibri"/>
              <a:ea typeface="Calibri"/>
              <a:cs typeface="Calibri"/>
              <a:sym typeface="Calibri"/>
            </a:endParaRPr>
          </a:p>
        </p:txBody>
      </p:sp>
      <p:sp>
        <p:nvSpPr>
          <p:cNvPr id="51" name="Google Shape;51;p4"/>
          <p:cNvSpPr txBox="1"/>
          <p:nvPr/>
        </p:nvSpPr>
        <p:spPr>
          <a:xfrm>
            <a:off x="28861393" y="985975"/>
            <a:ext cx="3675000" cy="15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bg1"/>
                </a:solidFill>
                <a:latin typeface="Pinyon Script"/>
                <a:ea typeface="Pinyon Script"/>
                <a:cs typeface="Pinyon Script"/>
                <a:sym typeface="Pinyon Script"/>
              </a:rPr>
              <a:t>Phillips School of Nursing</a:t>
            </a:r>
            <a:r>
              <a:rPr lang="en-US" sz="3600" dirty="0">
                <a:solidFill>
                  <a:schemeClr val="bg1"/>
                </a:solidFill>
                <a:latin typeface="Calibri"/>
                <a:ea typeface="Calibri"/>
                <a:cs typeface="Calibri"/>
                <a:sym typeface="Calibri"/>
              </a:rPr>
              <a:t> </a:t>
            </a:r>
            <a:endParaRPr sz="3600" dirty="0">
              <a:solidFill>
                <a:schemeClr val="bg1"/>
              </a:solidFill>
              <a:latin typeface="Calibri"/>
              <a:ea typeface="Calibri"/>
              <a:cs typeface="Calibri"/>
              <a:sym typeface="Calibri"/>
            </a:endParaRPr>
          </a:p>
          <a:p>
            <a:pPr marL="0" lvl="0" indent="0" algn="l" rtl="0">
              <a:spcBef>
                <a:spcPts val="0"/>
              </a:spcBef>
              <a:spcAft>
                <a:spcPts val="0"/>
              </a:spcAft>
              <a:buNone/>
            </a:pPr>
            <a:r>
              <a:rPr lang="en-US" sz="2400" dirty="0">
                <a:solidFill>
                  <a:schemeClr val="bg1"/>
                </a:solidFill>
                <a:latin typeface="Calibri"/>
                <a:ea typeface="Calibri"/>
                <a:cs typeface="Calibri"/>
                <a:sym typeface="Calibri"/>
              </a:rPr>
              <a:t>    at Mount Sinai Beth Israel</a:t>
            </a:r>
            <a:endParaRPr sz="2400" dirty="0">
              <a:solidFill>
                <a:schemeClr val="bg1"/>
              </a:solidFill>
              <a:latin typeface="Calibri"/>
              <a:ea typeface="Calibri"/>
              <a:cs typeface="Calibri"/>
              <a:sym typeface="Calibri"/>
            </a:endParaRPr>
          </a:p>
        </p:txBody>
      </p:sp>
      <p:sp>
        <p:nvSpPr>
          <p:cNvPr id="52" name="Google Shape;52;p4"/>
          <p:cNvSpPr txBox="1"/>
          <p:nvPr/>
        </p:nvSpPr>
        <p:spPr>
          <a:xfrm>
            <a:off x="11273388" y="3874652"/>
            <a:ext cx="9875400" cy="5783898"/>
          </a:xfrm>
          <a:prstGeom prst="rect">
            <a:avLst/>
          </a:prstGeom>
          <a:solidFill>
            <a:schemeClr val="lt1"/>
          </a:solidFill>
          <a:ln w="12700" cap="flat" cmpd="sng">
            <a:solidFill>
              <a:srgbClr val="366092"/>
            </a:solidFill>
            <a:prstDash val="solid"/>
            <a:round/>
            <a:headEnd type="none" w="sm" len="sm"/>
            <a:tailEnd type="none" w="sm" len="sm"/>
          </a:ln>
        </p:spPr>
        <p:txBody>
          <a:bodyPr spcFirstLastPara="1" wrap="square" lIns="97925" tIns="97925" rIns="97925" bIns="97925" anchor="t" anchorCtr="0">
            <a:noAutofit/>
          </a:bodyPr>
          <a:lstStyle/>
          <a:p>
            <a:pPr lvl="0"/>
            <a:r>
              <a:rPr lang="en-US" sz="2000" dirty="0">
                <a:solidFill>
                  <a:schemeClr val="dk1"/>
                </a:solidFill>
                <a:highlight>
                  <a:srgbClr val="FFFFFF"/>
                </a:highlight>
                <a:latin typeface="+mn-lt"/>
                <a:ea typeface="Calibri"/>
                <a:cs typeface="Times New Roman" panose="02020603050405020304" pitchFamily="18" charset="0"/>
                <a:sym typeface="Calibri"/>
              </a:rPr>
              <a:t>Minorities are more likely to downplay the pain they feel due to the cultural significance of how those groups were raised handle pain. Even if the healthcare personal are assessing these patients for hold no misconceptions regarding  of one racial/ethnic group handling pain better that the other, they still might not grasp the extent of the pain felt by that patient. Biases of thinking that one group, can handle pain better is another issue that leads to the discrepancy in pain management. </a:t>
            </a:r>
          </a:p>
          <a:p>
            <a:pPr lvl="0"/>
            <a:endParaRPr lang="en-US" sz="2000" dirty="0">
              <a:solidFill>
                <a:schemeClr val="dk1"/>
              </a:solidFill>
              <a:highlight>
                <a:srgbClr val="FFFFFF"/>
              </a:highlight>
              <a:latin typeface="+mn-lt"/>
              <a:ea typeface="Calibri"/>
              <a:cs typeface="Times New Roman" panose="02020603050405020304" pitchFamily="18" charset="0"/>
              <a:sym typeface="Calibri"/>
            </a:endParaRPr>
          </a:p>
          <a:p>
            <a:pPr lvl="0"/>
            <a:r>
              <a:rPr lang="en-US" sz="2000" dirty="0">
                <a:solidFill>
                  <a:schemeClr val="dk1"/>
                </a:solidFill>
                <a:highlight>
                  <a:srgbClr val="FFFFFF"/>
                </a:highlight>
                <a:latin typeface="+mn-lt"/>
                <a:ea typeface="Calibri"/>
                <a:cs typeface="Times New Roman" panose="02020603050405020304" pitchFamily="18" charset="0"/>
                <a:sym typeface="Calibri"/>
              </a:rPr>
              <a:t>As a result, minorities are more likely to not be prescribed opioids in the hospital and as prescriptions after discharge and may also wait a longer time in the ED waiting to be seen for their pain compared to the majority group.</a:t>
            </a:r>
          </a:p>
          <a:p>
            <a:pPr lvl="0"/>
            <a:endParaRPr lang="en-US" sz="2000" dirty="0">
              <a:solidFill>
                <a:schemeClr val="dk1"/>
              </a:solidFill>
              <a:highlight>
                <a:srgbClr val="FFFFFF"/>
              </a:highlight>
              <a:latin typeface="+mn-lt"/>
              <a:ea typeface="Calibri"/>
              <a:cs typeface="Times New Roman" panose="02020603050405020304" pitchFamily="18" charset="0"/>
              <a:sym typeface="Calibri"/>
            </a:endParaRPr>
          </a:p>
          <a:p>
            <a:pPr lvl="0"/>
            <a:r>
              <a:rPr lang="en-US" sz="2000" dirty="0">
                <a:solidFill>
                  <a:schemeClr val="dk1"/>
                </a:solidFill>
                <a:highlight>
                  <a:srgbClr val="FFFFFF"/>
                </a:highlight>
                <a:latin typeface="+mn-lt"/>
                <a:ea typeface="Calibri"/>
                <a:cs typeface="Times New Roman" panose="02020603050405020304" pitchFamily="18" charset="0"/>
                <a:sym typeface="Calibri"/>
              </a:rPr>
              <a:t> In approaching strategies to fix this issue, it is unlikely that entire cultures will change to make people more willing convey their pain to the fullest degree if they are taught to undermine it. It is possible, however  that through education of the healthcare personal, preconceived notions as to what a patients may or may nor handle pain based on race can be confronted. Through that confrontation, that there is a greater chance to lessen the gap between the discrepancies between pain management and race. </a:t>
            </a:r>
            <a:endParaRPr sz="2000" dirty="0">
              <a:solidFill>
                <a:schemeClr val="dk1"/>
              </a:solidFill>
              <a:highlight>
                <a:srgbClr val="FFFFFF"/>
              </a:highlight>
              <a:latin typeface="+mn-lt"/>
              <a:ea typeface="Calibri"/>
              <a:cs typeface="Times New Roman" panose="02020603050405020304" pitchFamily="18" charset="0"/>
              <a:sym typeface="Calibri"/>
            </a:endParaRPr>
          </a:p>
          <a:p>
            <a:pPr marL="914400" lvl="0" indent="0" algn="l" rtl="0">
              <a:lnSpc>
                <a:spcPct val="100000"/>
              </a:lnSpc>
              <a:spcBef>
                <a:spcPts val="0"/>
              </a:spcBef>
              <a:spcAft>
                <a:spcPts val="0"/>
              </a:spcAft>
              <a:buNone/>
            </a:pPr>
            <a:endParaRPr sz="1800" dirty="0">
              <a:solidFill>
                <a:schemeClr val="dk1"/>
              </a:solidFill>
              <a:highlight>
                <a:srgbClr val="FFFFFF"/>
              </a:highlight>
              <a:latin typeface="Times New Roman" panose="02020603050405020304" pitchFamily="18" charset="0"/>
              <a:ea typeface="Times New Roman"/>
              <a:cs typeface="Times New Roman" panose="02020603050405020304" pitchFamily="18" charset="0"/>
              <a:sym typeface="Times New Roman"/>
            </a:endParaRPr>
          </a:p>
          <a:p>
            <a:pPr marL="0" lvl="0" indent="0" algn="l" rtl="0">
              <a:lnSpc>
                <a:spcPct val="100000"/>
              </a:lnSpc>
              <a:spcBef>
                <a:spcPts val="1600"/>
              </a:spcBef>
              <a:spcAft>
                <a:spcPts val="0"/>
              </a:spcAft>
              <a:buNone/>
            </a:pPr>
            <a:endParaRPr sz="1800" dirty="0">
              <a:highlight>
                <a:schemeClr val="lt1"/>
              </a:highlight>
              <a:latin typeface="Times New Roman" panose="02020603050405020304" pitchFamily="18" charset="0"/>
              <a:ea typeface="Lato"/>
              <a:cs typeface="Times New Roman" panose="02020603050405020304" pitchFamily="18" charset="0"/>
              <a:sym typeface="Lato"/>
            </a:endParaRPr>
          </a:p>
          <a:p>
            <a:pPr marL="0" lvl="0" indent="0" algn="l" rtl="0">
              <a:lnSpc>
                <a:spcPct val="100000"/>
              </a:lnSpc>
              <a:spcBef>
                <a:spcPts val="0"/>
              </a:spcBef>
              <a:spcAft>
                <a:spcPts val="0"/>
              </a:spcAft>
              <a:buNone/>
            </a:pPr>
            <a:endParaRPr sz="1200" dirty="0">
              <a:solidFill>
                <a:srgbClr val="666666"/>
              </a:solidFill>
              <a:highlight>
                <a:schemeClr val="lt1"/>
              </a:highlight>
              <a:latin typeface="Lato"/>
              <a:ea typeface="Lato"/>
              <a:cs typeface="Lato"/>
              <a:sym typeface="Lato"/>
            </a:endParaRPr>
          </a:p>
        </p:txBody>
      </p:sp>
      <p:sp>
        <p:nvSpPr>
          <p:cNvPr id="53" name="Google Shape;53;p4"/>
          <p:cNvSpPr/>
          <p:nvPr/>
        </p:nvSpPr>
        <p:spPr>
          <a:xfrm>
            <a:off x="11273377" y="3122550"/>
            <a:ext cx="9875400" cy="730576"/>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2400" b="1" dirty="0">
                <a:solidFill>
                  <a:srgbClr val="EAF1DD"/>
                </a:solidFill>
                <a:latin typeface="Calibri"/>
                <a:ea typeface="Calibri"/>
                <a:cs typeface="Calibri"/>
                <a:sym typeface="Calibri"/>
              </a:rPr>
              <a:t>Significance: Education Confront Biases and Allows Cultural Competency In Pain Management</a:t>
            </a:r>
            <a:endParaRPr sz="2400" dirty="0"/>
          </a:p>
        </p:txBody>
      </p:sp>
      <p:sp>
        <p:nvSpPr>
          <p:cNvPr id="29" name="Google Shape;36;p4">
            <a:extLst>
              <a:ext uri="{FF2B5EF4-FFF2-40B4-BE49-F238E27FC236}">
                <a16:creationId xmlns:a16="http://schemas.microsoft.com/office/drawing/2014/main" id="{3674D442-7F49-4644-A82D-E6A1BCA22D07}"/>
              </a:ext>
            </a:extLst>
          </p:cNvPr>
          <p:cNvSpPr/>
          <p:nvPr/>
        </p:nvSpPr>
        <p:spPr>
          <a:xfrm>
            <a:off x="21542350" y="3105950"/>
            <a:ext cx="10527000" cy="487072"/>
          </a:xfrm>
          <a:prstGeom prst="rect">
            <a:avLst/>
          </a:prstGeom>
          <a:solidFill>
            <a:srgbClr val="366092"/>
          </a:solidFill>
          <a:ln w="12700" cap="flat" cmpd="sng">
            <a:solidFill>
              <a:srgbClr val="395E89"/>
            </a:solidFill>
            <a:prstDash val="solid"/>
            <a:round/>
            <a:headEnd type="none" w="sm" len="sm"/>
            <a:tailEnd type="none" w="sm" len="sm"/>
          </a:ln>
        </p:spPr>
        <p:txBody>
          <a:bodyPr spcFirstLastPara="1" wrap="square" lIns="48950" tIns="24475" rIns="48950" bIns="24475" anchor="ctr" anchorCtr="0">
            <a:noAutofit/>
          </a:bodyPr>
          <a:lstStyle/>
          <a:p>
            <a:pPr marL="0" marR="0" lvl="0" indent="0" algn="ctr" rtl="0">
              <a:spcBef>
                <a:spcPts val="0"/>
              </a:spcBef>
              <a:spcAft>
                <a:spcPts val="0"/>
              </a:spcAft>
              <a:buNone/>
            </a:pPr>
            <a:r>
              <a:rPr lang="en-US" sz="3200" b="1" dirty="0">
                <a:solidFill>
                  <a:srgbClr val="EAF1DD"/>
                </a:solidFill>
                <a:latin typeface="Calibri"/>
                <a:cs typeface="Calibri"/>
                <a:sym typeface="Calibri"/>
              </a:rPr>
              <a:t>Proposal/Project</a:t>
            </a:r>
            <a:endParaRPr dirty="0"/>
          </a:p>
        </p:txBody>
      </p:sp>
      <p:sp>
        <p:nvSpPr>
          <p:cNvPr id="2" name="TextBox 1">
            <a:extLst>
              <a:ext uri="{FF2B5EF4-FFF2-40B4-BE49-F238E27FC236}">
                <a16:creationId xmlns:a16="http://schemas.microsoft.com/office/drawing/2014/main" id="{A2B99261-9D96-2145-85C2-03A3E3A31C1C}"/>
              </a:ext>
            </a:extLst>
          </p:cNvPr>
          <p:cNvSpPr txBox="1"/>
          <p:nvPr/>
        </p:nvSpPr>
        <p:spPr>
          <a:xfrm>
            <a:off x="21794400" y="3974077"/>
            <a:ext cx="9784015" cy="10340522"/>
          </a:xfrm>
          <a:prstGeom prst="rect">
            <a:avLst/>
          </a:prstGeom>
          <a:noFill/>
        </p:spPr>
        <p:txBody>
          <a:bodyPr wrap="square" rtlCol="0">
            <a:spAutoFit/>
          </a:bodyPr>
          <a:lstStyle/>
          <a:p>
            <a:r>
              <a:rPr lang="en-US" sz="2000" dirty="0"/>
              <a:t>To have a workshop where research literature and exercises where students examine their own notions of pain and race.</a:t>
            </a:r>
          </a:p>
          <a:p>
            <a:r>
              <a:rPr lang="en-US" sz="2000" dirty="0"/>
              <a:t>This workshop would allow students to become more aware on the perception of race, especially in regards to how one views it and how it it culturally handled. The research design is experimental. </a:t>
            </a:r>
          </a:p>
          <a:p>
            <a:endParaRPr lang="en-US" sz="2000" dirty="0"/>
          </a:p>
          <a:p>
            <a:r>
              <a:rPr lang="en-US" sz="2000" dirty="0"/>
              <a:t>The proposal to the school to add the teaching workshop is to demonstrate that pain management is not being treated based off of evidence based practice as the standard that is should be, but rather through preconceived notions and the lack of cultural awareness. In the implantation of this workshop, where students are to be made aware of these issues, and in taking that awareness with them in practice, disparities can be lessened and patient satisfaction can increase. </a:t>
            </a:r>
          </a:p>
          <a:p>
            <a:endParaRPr lang="en-US" sz="2000" dirty="0"/>
          </a:p>
          <a:p>
            <a:r>
              <a:rPr lang="en-US" sz="2000" dirty="0"/>
              <a:t>The the subject would be an ABSN class of students room of a nursing school class in a metropolitan city like New York, ABSN students were chosen instead of the traditional BSN students due to the fast pace of the program, thus having a faster clinical exposure in a shorter period of time. A metropolitan city was chosen due a greater patient diversity thus allowing for a better equally represented patient style.  </a:t>
            </a:r>
          </a:p>
          <a:p>
            <a:endParaRPr lang="en-US" sz="2000" dirty="0"/>
          </a:p>
          <a:p>
            <a:r>
              <a:rPr lang="en-US" sz="2000" dirty="0"/>
              <a:t>Before the start of clinical practice, half of the class would be required to  attend the workshop as the experimental group and the other half of the class would not acting as the control group. In the span of one year of clinical practice, surveys would be administered to the patients of the students consisting of a 5 point </a:t>
            </a:r>
            <a:r>
              <a:rPr lang="en-US" sz="2000" dirty="0" err="1"/>
              <a:t>Likert</a:t>
            </a:r>
            <a:r>
              <a:rPr lang="en-US" sz="2000" dirty="0"/>
              <a:t> scale asking the following questions:</a:t>
            </a:r>
          </a:p>
          <a:p>
            <a:pPr marL="457200" indent="-349250">
              <a:lnSpc>
                <a:spcPct val="115000"/>
              </a:lnSpc>
              <a:buSzPts val="1900"/>
              <a:buFont typeface="Calibri"/>
              <a:buChar char="●"/>
            </a:pPr>
            <a:r>
              <a:rPr lang="en-US" sz="2000" dirty="0"/>
              <a:t> 1. “How would you rate your previous pain level? “</a:t>
            </a:r>
          </a:p>
          <a:p>
            <a:pPr marL="457200" indent="-349250">
              <a:lnSpc>
                <a:spcPct val="115000"/>
              </a:lnSpc>
              <a:buSzPts val="1900"/>
              <a:buFont typeface="Calibri"/>
              <a:buChar char="●"/>
            </a:pPr>
            <a:r>
              <a:rPr lang="en-US" sz="2000" dirty="0"/>
              <a:t> 2. “How would you rate your pain level now?</a:t>
            </a:r>
          </a:p>
          <a:p>
            <a:pPr marL="457200" lvl="0" indent="-349250">
              <a:lnSpc>
                <a:spcPct val="115000"/>
              </a:lnSpc>
              <a:buSzPts val="1900"/>
              <a:buFont typeface="Calibri"/>
              <a:buChar char="●"/>
            </a:pPr>
            <a:r>
              <a:rPr lang="en-US" sz="2000" dirty="0"/>
              <a:t> 3  “How comfortable were you stating your previous pain level to the nursing student?”</a:t>
            </a:r>
          </a:p>
          <a:p>
            <a:pPr marL="457200" lvl="0" indent="-349250">
              <a:lnSpc>
                <a:spcPct val="115000"/>
              </a:lnSpc>
              <a:buSzPts val="1900"/>
              <a:buFont typeface="Calibri"/>
              <a:buChar char="●"/>
            </a:pPr>
            <a:r>
              <a:rPr lang="en-US" sz="2000" dirty="0"/>
              <a:t> 4. “ Did you feel that the nursing student was receptive to listening to you?</a:t>
            </a:r>
          </a:p>
          <a:p>
            <a:pPr marL="457200" indent="-349250">
              <a:lnSpc>
                <a:spcPct val="115000"/>
              </a:lnSpc>
              <a:buSzPts val="1900"/>
              <a:buFont typeface="Calibri"/>
              <a:buChar char="●"/>
            </a:pPr>
            <a:r>
              <a:rPr lang="en-US" sz="2000" dirty="0"/>
              <a:t> 5. “How well do you think the student handled your pain management?”.</a:t>
            </a:r>
          </a:p>
          <a:p>
            <a:pPr marL="457200" lvl="0" indent="-349250">
              <a:lnSpc>
                <a:spcPct val="115000"/>
              </a:lnSpc>
              <a:buSzPts val="1900"/>
              <a:buFont typeface="Calibri"/>
              <a:buChar char="●"/>
            </a:pPr>
            <a:endParaRPr lang="en-US" dirty="0"/>
          </a:p>
          <a:p>
            <a:pPr marL="457200" lvl="0" indent="-349250">
              <a:lnSpc>
                <a:spcPct val="115000"/>
              </a:lnSpc>
              <a:buSzPts val="1900"/>
              <a:buFont typeface="Calibri"/>
              <a:buChar char="●"/>
            </a:pPr>
            <a:endParaRPr lang="en-US" dirty="0"/>
          </a:p>
          <a:p>
            <a:pPr marL="107950" lvl="0">
              <a:lnSpc>
                <a:spcPct val="115000"/>
              </a:lnSpc>
              <a:buSzPts val="1900"/>
            </a:pPr>
            <a:endParaRPr lang="en-US" dirty="0">
              <a:ea typeface="Calibri"/>
              <a:cs typeface="Times New Roman" panose="02020603050405020304" pitchFamily="18" charset="0"/>
              <a:sym typeface="Calibri"/>
            </a:endParaRPr>
          </a:p>
        </p:txBody>
      </p:sp>
      <p:cxnSp>
        <p:nvCxnSpPr>
          <p:cNvPr id="4" name="Straight Connector 3">
            <a:extLst>
              <a:ext uri="{FF2B5EF4-FFF2-40B4-BE49-F238E27FC236}">
                <a16:creationId xmlns:a16="http://schemas.microsoft.com/office/drawing/2014/main" id="{B794A662-2492-5F47-8A50-868520BD99CD}"/>
              </a:ext>
            </a:extLst>
          </p:cNvPr>
          <p:cNvCxnSpPr>
            <a:cxnSpLocks/>
            <a:endCxn id="29" idx="1"/>
          </p:cNvCxnSpPr>
          <p:nvPr/>
        </p:nvCxnSpPr>
        <p:spPr>
          <a:xfrm flipV="1">
            <a:off x="21542350" y="3349486"/>
            <a:ext cx="0" cy="11576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C2C79-EEF0-1347-9343-94EB80A585E2}"/>
              </a:ext>
            </a:extLst>
          </p:cNvPr>
          <p:cNvCxnSpPr/>
          <p:nvPr/>
        </p:nvCxnSpPr>
        <p:spPr>
          <a:xfrm>
            <a:off x="32069350" y="3203800"/>
            <a:ext cx="0" cy="1125383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a:stretch>
            <a:fillRect/>
          </a:stretch>
        </p:blipFill>
        <p:spPr>
          <a:xfrm>
            <a:off x="1612914" y="13217336"/>
            <a:ext cx="8144128" cy="56914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1697</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Calibri</vt:lpstr>
      <vt:lpstr>Arial</vt:lpstr>
      <vt:lpstr>Lato</vt:lpstr>
      <vt:lpstr>Pinyon Script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Aliza Ben-Zacharia</cp:lastModifiedBy>
  <cp:revision>37</cp:revision>
  <dcterms:modified xsi:type="dcterms:W3CDTF">2019-11-05T20:41:13Z</dcterms:modified>
</cp:coreProperties>
</file>